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93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j9REqSgL3TTfw3FZLQsWmh7wI/d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GTI" initials="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92AA"/>
    <a:srgbClr val="2F3F94"/>
    <a:srgbClr val="2EB3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43" Type="http://customschemas.google.com/relationships/presentationmetadata" Target="metadata"/><Relationship Id="rId48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10T21:53:19.525" idx="1">
    <p:pos x="3923" y="1159"/>
    <p:text>Quem eu sou? (nome, formação, cargo, etc.)
Por que este trabalho é relevante para mim?</p:text>
    <p:extLst mod="1"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EDasnbs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10T21:54:09.310" idx="2">
    <p:pos x="1548" y="1520"/>
    <p:text>Qual ou quais são as principais dores identificadas?
O quão grande é esse problema? 
O que evidencia e reforça as dores? (depoimentos, fotos, dados secundários, etc.)</p:text>
    <p:extLst mod="1"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EDasnbo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10T21:54:51.659" idx="3">
    <p:pos x="3293" y="1105"/>
    <p:text>O que eu proponho para resolver as dores?
Como funciona minha solução?
Qual o estágio atual de minha solução?
O que as pessoas falam sobre a solução proposta?</p:text>
    <p:extLst mod="1"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EDasnbg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10T21:55:44.213" idx="4">
    <p:pos x="6554" y="700"/>
    <p:text>O que diferencia minha solução das demais (tecnologia, facilidade de utilização, custo etc.)?
Qual minha proposta de valor?</p:text>
    <p:extLst mod="1"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EDasnbk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10T21:57:26.924" idx="5">
    <p:pos x="1683" y="440"/>
    <p:text>Quais são os impactos da minha solução?
Ela facilita a vida das pessoas?
Reduz custo ou gera novas formas de receita?
Gera impacto social e/ou ambiental?
Temos evidências (antes-depois) dos ganhos gerados?</p:text>
    <p:extLst mod="1"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EDasnbw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10T21:58:21.119" idx="6">
    <p:pos x="1234" y="903"/>
    <p:text>Qual sua visão para o futuro da solução?
Dado seu estágio atual, como você chegará lá (alcançará a visão)?
Por que o IGTI foi importante neste processo?</p:text>
    <p:extLst mod="1"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commentPostId="AAAAEDasnbc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dirty="0"/>
              <a:t>Meu nome é Marcelo vou apresentar para vocês um app em Web de gerenciamento para psicólogos.</a:t>
            </a:r>
            <a:endParaRPr dirty="0"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6" name="Google Shape;20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dirty="0"/>
              <a:t>Essa é a agenda da apresentação do </a:t>
            </a:r>
            <a:r>
              <a:rPr lang="pt-BR" dirty="0" err="1"/>
              <a:t>pitch</a:t>
            </a:r>
            <a:r>
              <a:rPr lang="pt-BR" dirty="0"/>
              <a:t>, onde irei me apresentar, mostrar o problema, a solução, o diferencial do meu produto o impacto da solução e os próximos passos, caso seja visualizado que o produto seja interessante para vocês.</a:t>
            </a:r>
            <a:endParaRPr dirty="0"/>
          </a:p>
        </p:txBody>
      </p:sp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b801bba7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dirty="0"/>
              <a:t>Este sou eu, Marcelo Ramos, tenho 43 anos sou formado em Ciências da Computação e trabalho atualmente como Analista de Sistemas da </a:t>
            </a:r>
            <a:r>
              <a:rPr lang="pt-BR" dirty="0" err="1"/>
              <a:t>Dataprev</a:t>
            </a:r>
            <a:endParaRPr dirty="0"/>
          </a:p>
        </p:txBody>
      </p:sp>
      <p:sp>
        <p:nvSpPr>
          <p:cNvPr id="132" name="Google Shape;132;g6b801bba7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dirty="0"/>
              <a:t>Qual é o problema? Vendo um caso concreto dentro de minha casa, minha esposa na pandemia, atendendo em home office não tinha controle de seus pacientes com relação aos seus horários e valores pagos pelos mesmos.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dirty="0"/>
              <a:t>Ela acabava tendo que fazer isso em sistemas descentralizados como o google </a:t>
            </a:r>
            <a:r>
              <a:rPr lang="pt-BR" dirty="0" err="1"/>
              <a:t>calendar</a:t>
            </a:r>
            <a:r>
              <a:rPr lang="pt-BR" dirty="0"/>
              <a:t> para colocar os horários e planilhas no </a:t>
            </a:r>
            <a:r>
              <a:rPr lang="pt-BR" dirty="0" err="1"/>
              <a:t>excel</a:t>
            </a:r>
            <a:r>
              <a:rPr lang="pt-BR" dirty="0"/>
              <a:t> para colocar os valores pagos por cada paciente.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42" name="Google Shape;14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dirty="0"/>
              <a:t>Minha solução foi trazer essa aplicação desenvolvida em </a:t>
            </a:r>
            <a:r>
              <a:rPr lang="pt-BR" dirty="0" err="1"/>
              <a:t>react</a:t>
            </a:r>
            <a:r>
              <a:rPr lang="pt-BR" dirty="0"/>
              <a:t> e node.js destacando ai as bibliotecas de </a:t>
            </a:r>
            <a:r>
              <a:rPr lang="pt-BR" dirty="0" err="1"/>
              <a:t>typescript</a:t>
            </a:r>
            <a:r>
              <a:rPr lang="pt-BR" dirty="0"/>
              <a:t> no lado do </a:t>
            </a:r>
            <a:r>
              <a:rPr lang="pt-BR" dirty="0" err="1"/>
              <a:t>react</a:t>
            </a:r>
            <a:r>
              <a:rPr lang="pt-BR" dirty="0"/>
              <a:t>(</a:t>
            </a:r>
            <a:r>
              <a:rPr lang="pt-BR" dirty="0" err="1"/>
              <a:t>frontend</a:t>
            </a:r>
            <a:r>
              <a:rPr lang="pt-BR" dirty="0"/>
              <a:t>) e </a:t>
            </a:r>
            <a:r>
              <a:rPr lang="pt-BR" dirty="0" err="1"/>
              <a:t>sequelize</a:t>
            </a:r>
            <a:r>
              <a:rPr lang="pt-BR" dirty="0"/>
              <a:t> no lado do </a:t>
            </a:r>
            <a:r>
              <a:rPr lang="pt-BR" dirty="0" err="1"/>
              <a:t>nodejs</a:t>
            </a:r>
            <a:r>
              <a:rPr lang="pt-BR" dirty="0"/>
              <a:t>(</a:t>
            </a:r>
            <a:r>
              <a:rPr lang="pt-BR" dirty="0" err="1"/>
              <a:t>backend</a:t>
            </a:r>
            <a:r>
              <a:rPr lang="pt-BR" dirty="0"/>
              <a:t>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dirty="0"/>
              <a:t>Neste app pode ser realizado um cadastro de pacientes e sessões, podemos tirar relatórios desses cadastros e ainda podemos verificar a agenda como está </a:t>
            </a:r>
            <a:r>
              <a:rPr lang="pt-BR" dirty="0" err="1"/>
              <a:t>disponilizado</a:t>
            </a:r>
            <a:r>
              <a:rPr lang="pt-BR" dirty="0"/>
              <a:t> o horário do dia em específico como já a visualização do controle de pagamento do paciente.</a:t>
            </a:r>
            <a:endParaRPr dirty="0"/>
          </a:p>
        </p:txBody>
      </p:sp>
      <p:sp>
        <p:nvSpPr>
          <p:cNvPr id="151" name="Google Shape;15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02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dirty="0"/>
              <a:t>O diferencial da solução é a visualização completa, unificada das informações em que o psicólogo precisa. Pois no mesmo conseguimos ver as sessões dos pacientes e no caso se o mesmo já foi pago ou não.</a:t>
            </a:r>
            <a:endParaRPr dirty="0"/>
          </a:p>
        </p:txBody>
      </p:sp>
      <p:sp>
        <p:nvSpPr>
          <p:cNvPr id="162" name="Google Shape;16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dirty="0"/>
              <a:t>O impacto do app é de um sistema simples, de forma bem fácil de utilizar; o controle de sessões e pacientes fica de forma intuitiva; e o psicólogo consegue ver todas as suas informações dentro do mesmo sistema.</a:t>
            </a:r>
            <a:endParaRPr dirty="0"/>
          </a:p>
        </p:txBody>
      </p:sp>
      <p:sp>
        <p:nvSpPr>
          <p:cNvPr id="173" name="Google Shape;17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dirty="0"/>
              <a:t>Por fim, os próximos passos e a integração de autenticação e autorização; deixar o </a:t>
            </a:r>
            <a:r>
              <a:rPr lang="pt-BR" dirty="0" err="1"/>
              <a:t>frontend</a:t>
            </a:r>
            <a:r>
              <a:rPr lang="pt-BR" dirty="0"/>
              <a:t> mais responsivo e com layout mais agradável; e mostrar mais informações dos pacientes e sessões, como data de nascimento do paciente, formas de pagamentos, dentre outros. </a:t>
            </a:r>
            <a:endParaRPr dirty="0"/>
          </a:p>
        </p:txBody>
      </p:sp>
      <p:sp>
        <p:nvSpPr>
          <p:cNvPr id="187" name="Google Shape;18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com Background">
  <p:cSld name="Slide com Background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179294" y="170328"/>
            <a:ext cx="11833412" cy="65173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6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6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6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6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2" name="Google Shape;72;p6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6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6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na esquerda">
  <p:cSld name="Foto na esquerda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>
            <a:spLocks noGrp="1"/>
          </p:cNvSpPr>
          <p:nvPr>
            <p:ph type="pic" idx="2"/>
          </p:nvPr>
        </p:nvSpPr>
        <p:spPr>
          <a:xfrm>
            <a:off x="179294" y="170328"/>
            <a:ext cx="5916706" cy="65173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lizado">
  <p:cSld name="Personalizado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"/>
          <p:cNvSpPr>
            <a:spLocks noGrp="1"/>
          </p:cNvSpPr>
          <p:nvPr>
            <p:ph type="pic" idx="2"/>
          </p:nvPr>
        </p:nvSpPr>
        <p:spPr>
          <a:xfrm>
            <a:off x="6508886" y="573932"/>
            <a:ext cx="5075676" cy="57101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com Legenda">
  <p:cSld name="Foto com Legenda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>
            <a:spLocks noGrp="1"/>
          </p:cNvSpPr>
          <p:nvPr>
            <p:ph type="pic" idx="2"/>
          </p:nvPr>
        </p:nvSpPr>
        <p:spPr>
          <a:xfrm>
            <a:off x="1960096" y="170329"/>
            <a:ext cx="3773715" cy="65173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9"/>
          <p:cNvSpPr>
            <a:spLocks noGrp="1"/>
          </p:cNvSpPr>
          <p:nvPr>
            <p:ph type="pic" idx="2"/>
          </p:nvPr>
        </p:nvSpPr>
        <p:spPr>
          <a:xfrm>
            <a:off x="179294" y="170328"/>
            <a:ext cx="11833412" cy="65173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omments" Target="../comments/commen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B364"/>
            </a:gs>
            <a:gs pos="30069">
              <a:srgbClr val="0EAB8B"/>
            </a:gs>
            <a:gs pos="58386">
              <a:srgbClr val="0B93A9"/>
            </a:gs>
            <a:gs pos="74000">
              <a:srgbClr val="1386B2"/>
            </a:gs>
            <a:gs pos="83000">
              <a:srgbClr val="1A79B9"/>
            </a:gs>
            <a:gs pos="100000">
              <a:srgbClr val="27479B"/>
            </a:gs>
          </a:gsLst>
          <a:lin ang="0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/>
          <p:cNvPicPr preferRelativeResize="0"/>
          <p:nvPr/>
        </p:nvPicPr>
        <p:blipFill rotWithShape="1">
          <a:blip r:embed="rId3">
            <a:alphaModFix/>
          </a:blip>
          <a:srcRect t="7812" b="7813"/>
          <a:stretch/>
        </p:blipFill>
        <p:spPr>
          <a:xfrm>
            <a:off x="179294" y="180896"/>
            <a:ext cx="11833412" cy="650532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"/>
          <p:cNvSpPr/>
          <p:nvPr/>
        </p:nvSpPr>
        <p:spPr>
          <a:xfrm>
            <a:off x="179294" y="170327"/>
            <a:ext cx="11833412" cy="6517343"/>
          </a:xfrm>
          <a:prstGeom prst="rect">
            <a:avLst/>
          </a:prstGeom>
          <a:solidFill>
            <a:schemeClr val="dk1">
              <a:alpha val="69019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950675" y="179450"/>
            <a:ext cx="5526300" cy="4192749"/>
          </a:xfrm>
          <a:prstGeom prst="rect">
            <a:avLst/>
          </a:prstGeom>
          <a:noFill/>
          <a:ln w="38100" cap="flat" cmpd="sng">
            <a:solidFill>
              <a:srgbClr val="31B45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1601268" y="2355119"/>
            <a:ext cx="5133471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pt-BR" sz="9600" b="1" i="0" u="none" strike="noStrike" cap="none" dirty="0" err="1">
                <a:solidFill>
                  <a:schemeClr val="lt1"/>
                </a:solidFill>
                <a:latin typeface="Trebuchet MS" panose="020B0603020202020204" pitchFamily="34" charset="0"/>
                <a:sym typeface="Arial"/>
              </a:rPr>
              <a:t>Pitch</a:t>
            </a:r>
            <a:endParaRPr sz="1400" b="0" i="0" u="none" strike="noStrike" cap="none" dirty="0">
              <a:solidFill>
                <a:srgbClr val="000000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1651825" y="3690309"/>
            <a:ext cx="4063174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0" i="0" u="none" strike="noStrike" cap="none" dirty="0">
                <a:solidFill>
                  <a:schemeClr val="lt1"/>
                </a:solidFill>
                <a:latin typeface="Trebuchet MS" panose="020B0603020202020204" pitchFamily="34" charset="0"/>
                <a:sym typeface="Arial"/>
              </a:rPr>
              <a:t>PROJETO APLICADO</a:t>
            </a:r>
            <a:endParaRPr sz="1400" b="0" i="0" u="none" strike="noStrike" cap="none" dirty="0">
              <a:solidFill>
                <a:srgbClr val="000000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950675" y="4559253"/>
            <a:ext cx="55263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2000"/>
            </a:pPr>
            <a:r>
              <a:rPr lang="pt-BR" sz="2000" dirty="0">
                <a:solidFill>
                  <a:schemeClr val="lt1"/>
                </a:solidFill>
                <a:latin typeface="Trebuchet MS" panose="020B0603020202020204" pitchFamily="34" charset="0"/>
              </a:rPr>
              <a:t>App de Gerenciamento para Psicólogos</a:t>
            </a:r>
            <a:endParaRPr sz="1400" b="0" i="0" u="none" strike="noStrike" cap="none" dirty="0">
              <a:solidFill>
                <a:srgbClr val="000000"/>
              </a:solidFill>
              <a:latin typeface="Trebuchet MS" panose="020B0603020202020204" pitchFamily="34" charset="0"/>
              <a:sym typeface="Arial"/>
            </a:endParaRPr>
          </a:p>
        </p:txBody>
      </p:sp>
      <p:pic>
        <p:nvPicPr>
          <p:cNvPr id="105" name="Google Shape;105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89540" y="666516"/>
            <a:ext cx="1251797" cy="7110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04;p4">
            <a:extLst>
              <a:ext uri="{FF2B5EF4-FFF2-40B4-BE49-F238E27FC236}">
                <a16:creationId xmlns:a16="http://schemas.microsoft.com/office/drawing/2014/main" id="{030B0C31-47A8-2A35-71EF-B9C78C899E9A}"/>
              </a:ext>
            </a:extLst>
          </p:cNvPr>
          <p:cNvSpPr txBox="1"/>
          <p:nvPr/>
        </p:nvSpPr>
        <p:spPr>
          <a:xfrm>
            <a:off x="1404853" y="5898967"/>
            <a:ext cx="55263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000"/>
            </a:pPr>
            <a:r>
              <a:rPr lang="pt-BR" sz="2000" dirty="0">
                <a:solidFill>
                  <a:schemeClr val="lt1"/>
                </a:solidFill>
                <a:latin typeface="Trebuchet MS" panose="020B0603020202020204" pitchFamily="34" charset="0"/>
              </a:rPr>
              <a:t>Marcelo Ramos</a:t>
            </a:r>
            <a:endParaRPr sz="1400" b="0" i="0" u="none" strike="noStrike" cap="none" dirty="0">
              <a:solidFill>
                <a:srgbClr val="000000"/>
              </a:solidFill>
              <a:latin typeface="Trebuchet MS" panose="020B0603020202020204" pitchFamily="34" charset="0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/>
          <p:nvPr/>
        </p:nvSpPr>
        <p:spPr>
          <a:xfrm>
            <a:off x="179294" y="170328"/>
            <a:ext cx="11833412" cy="651734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6593278" y="1271237"/>
            <a:ext cx="4587515" cy="4287543"/>
          </a:xfrm>
          <a:prstGeom prst="rect">
            <a:avLst/>
          </a:prstGeom>
          <a:noFill/>
          <a:ln w="57150" cap="flat" cmpd="sng">
            <a:solidFill>
              <a:srgbClr val="2EB36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6593278" y="4438881"/>
            <a:ext cx="4297711" cy="972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4400" b="0" i="0" u="none" strike="noStrike" cap="none" dirty="0">
                <a:solidFill>
                  <a:schemeClr val="lt1"/>
                </a:solidFill>
                <a:latin typeface="Trebuchet MS" panose="020B0603020202020204" pitchFamily="34" charset="0"/>
                <a:sym typeface="Arial"/>
              </a:rPr>
              <a:t>Obrigado!</a:t>
            </a:r>
            <a:endParaRPr sz="4400" b="0" i="0" u="none" strike="noStrike" cap="none" dirty="0">
              <a:solidFill>
                <a:schemeClr val="accent1"/>
              </a:solidFill>
              <a:latin typeface="Trebuchet MS" panose="020B0603020202020204" pitchFamily="34" charset="0"/>
              <a:sym typeface="Arial"/>
            </a:endParaRPr>
          </a:p>
        </p:txBody>
      </p:sp>
      <p:pic>
        <p:nvPicPr>
          <p:cNvPr id="211" name="Google Shape;21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5785" y="669542"/>
            <a:ext cx="1478775" cy="83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/>
          <p:nvPr/>
        </p:nvSpPr>
        <p:spPr>
          <a:xfrm>
            <a:off x="647696" y="633820"/>
            <a:ext cx="3473727" cy="8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2EB362"/>
                </a:solidFill>
                <a:latin typeface="Trebuchet MS" panose="020B0603020202020204" pitchFamily="34" charset="0"/>
                <a:sym typeface="Arial"/>
              </a:rPr>
              <a:t> Sumário</a:t>
            </a:r>
            <a:endParaRPr sz="3600" b="0" i="0" u="none" strike="noStrike" cap="none" dirty="0">
              <a:solidFill>
                <a:srgbClr val="2EB362"/>
              </a:solidFill>
              <a:latin typeface="Trebuchet MS" panose="020B0603020202020204" pitchFamily="34" charset="0"/>
              <a:sym typeface="Arial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559074D0-43AD-0D25-3C6B-4C96BD7A5C6B}"/>
              </a:ext>
            </a:extLst>
          </p:cNvPr>
          <p:cNvGrpSpPr/>
          <p:nvPr/>
        </p:nvGrpSpPr>
        <p:grpSpPr>
          <a:xfrm>
            <a:off x="4200277" y="699060"/>
            <a:ext cx="2434321" cy="1126853"/>
            <a:chOff x="4200277" y="699060"/>
            <a:chExt cx="2434321" cy="1126853"/>
          </a:xfrm>
        </p:grpSpPr>
        <p:sp>
          <p:nvSpPr>
            <p:cNvPr id="111" name="Google Shape;111;p5"/>
            <p:cNvSpPr txBox="1"/>
            <p:nvPr/>
          </p:nvSpPr>
          <p:spPr>
            <a:xfrm>
              <a:off x="4204975" y="1214890"/>
              <a:ext cx="2236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sz="1400" b="0" i="0" u="none" strike="noStrike" cap="none" dirty="0">
                  <a:solidFill>
                    <a:srgbClr val="000000"/>
                  </a:solidFill>
                  <a:latin typeface="Trebuchet MS" panose="020B0603020202020204" pitchFamily="34" charset="0"/>
                  <a:sym typeface="Arial"/>
                </a:rPr>
                <a:t>APRESENTAÇÃO</a:t>
              </a:r>
              <a:endParaRPr sz="1400" b="0" i="0" u="none" strike="noStrike" cap="none" dirty="0">
                <a:solidFill>
                  <a:srgbClr val="000000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  <p:sp>
          <p:nvSpPr>
            <p:cNvPr id="112" name="Google Shape;112;p5"/>
            <p:cNvSpPr txBox="1"/>
            <p:nvPr/>
          </p:nvSpPr>
          <p:spPr>
            <a:xfrm>
              <a:off x="4200277" y="1475088"/>
              <a:ext cx="2434321" cy="350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0" i="0" u="none" strike="noStrike" cap="none" dirty="0">
                  <a:solidFill>
                    <a:srgbClr val="000000"/>
                  </a:solidFill>
                  <a:latin typeface="Trebuchet MS" panose="020B0603020202020204" pitchFamily="34" charset="0"/>
                  <a:sym typeface="Arial"/>
                </a:rPr>
                <a:t>Quem sou eu?</a:t>
              </a:r>
              <a:endParaRPr sz="1400" b="0" i="0" u="none" strike="noStrike" cap="none" dirty="0">
                <a:solidFill>
                  <a:srgbClr val="000000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4200277" y="699060"/>
              <a:ext cx="99422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lang="pt-BR" sz="3200" b="0" i="0" u="none" strike="noStrike" cap="none" dirty="0">
                  <a:solidFill>
                    <a:srgbClr val="2F3F94"/>
                  </a:solidFill>
                  <a:latin typeface="Trebuchet MS" panose="020B0603020202020204" pitchFamily="34" charset="0"/>
                  <a:sym typeface="Arial"/>
                </a:rPr>
                <a:t>01.</a:t>
              </a:r>
              <a:endParaRPr sz="1400" b="0" i="0" u="none" strike="noStrike" cap="none" dirty="0">
                <a:solidFill>
                  <a:srgbClr val="2F3F94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63EF5F2-3F44-3A3A-5B3B-791B40AEA376}"/>
              </a:ext>
            </a:extLst>
          </p:cNvPr>
          <p:cNvGrpSpPr/>
          <p:nvPr/>
        </p:nvGrpSpPr>
        <p:grpSpPr>
          <a:xfrm>
            <a:off x="4225962" y="2501610"/>
            <a:ext cx="2434321" cy="1184987"/>
            <a:chOff x="4225962" y="2501610"/>
            <a:chExt cx="2434321" cy="1184987"/>
          </a:xfrm>
        </p:grpSpPr>
        <p:sp>
          <p:nvSpPr>
            <p:cNvPr id="114" name="Google Shape;114;p5"/>
            <p:cNvSpPr txBox="1"/>
            <p:nvPr/>
          </p:nvSpPr>
          <p:spPr>
            <a:xfrm>
              <a:off x="4225962" y="3086385"/>
              <a:ext cx="2337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sz="1400" b="0" i="0" u="none" strike="noStrike" cap="none">
                  <a:solidFill>
                    <a:srgbClr val="000000"/>
                  </a:solidFill>
                  <a:latin typeface="Trebuchet MS" panose="020B0603020202020204" pitchFamily="34" charset="0"/>
                  <a:sym typeface="Arial"/>
                </a:rPr>
                <a:t>PROBLEMA</a:t>
              </a:r>
              <a:endParaRPr sz="1400" b="0" i="0" u="none" strike="noStrike" cap="none">
                <a:solidFill>
                  <a:srgbClr val="000000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  <p:sp>
          <p:nvSpPr>
            <p:cNvPr id="115" name="Google Shape;115;p5"/>
            <p:cNvSpPr txBox="1"/>
            <p:nvPr/>
          </p:nvSpPr>
          <p:spPr>
            <a:xfrm>
              <a:off x="4225962" y="3335772"/>
              <a:ext cx="2434321" cy="350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0" i="0" u="none" strike="noStrike" cap="none">
                  <a:solidFill>
                    <a:srgbClr val="000000"/>
                  </a:solidFill>
                  <a:latin typeface="Trebuchet MS" panose="020B0603020202020204" pitchFamily="34" charset="0"/>
                  <a:sym typeface="Arial"/>
                </a:rPr>
                <a:t>Qual é a dor?</a:t>
              </a:r>
              <a:endParaRPr sz="1400" b="0" i="0" u="none" strike="noStrike" cap="none">
                <a:solidFill>
                  <a:srgbClr val="000000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4225962" y="2501610"/>
              <a:ext cx="99422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200"/>
                <a:buFont typeface="Arial"/>
                <a:buNone/>
              </a:pPr>
              <a:r>
                <a:rPr lang="pt-BR" sz="3200" b="0" i="0" u="none" strike="noStrike" cap="none" dirty="0">
                  <a:solidFill>
                    <a:srgbClr val="0C92AA"/>
                  </a:solidFill>
                  <a:latin typeface="Trebuchet MS" panose="020B0603020202020204" pitchFamily="34" charset="0"/>
                  <a:sym typeface="Arial"/>
                </a:rPr>
                <a:t>02.</a:t>
              </a:r>
              <a:endParaRPr sz="1400" b="0" i="0" u="none" strike="noStrike" cap="none" dirty="0">
                <a:solidFill>
                  <a:srgbClr val="0C92AA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828DDE0-347F-37F9-C232-7DA0E93521C9}"/>
              </a:ext>
            </a:extLst>
          </p:cNvPr>
          <p:cNvGrpSpPr/>
          <p:nvPr/>
        </p:nvGrpSpPr>
        <p:grpSpPr>
          <a:xfrm>
            <a:off x="4125746" y="4267385"/>
            <a:ext cx="2434321" cy="1200395"/>
            <a:chOff x="4125746" y="4267385"/>
            <a:chExt cx="2434321" cy="1200395"/>
          </a:xfrm>
        </p:grpSpPr>
        <p:sp>
          <p:nvSpPr>
            <p:cNvPr id="117" name="Google Shape;117;p5"/>
            <p:cNvSpPr txBox="1"/>
            <p:nvPr/>
          </p:nvSpPr>
          <p:spPr>
            <a:xfrm>
              <a:off x="4174107" y="4843251"/>
              <a:ext cx="2337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sz="1400" b="0" i="0" u="none" strike="noStrike" cap="none">
                  <a:solidFill>
                    <a:srgbClr val="000000"/>
                  </a:solidFill>
                  <a:latin typeface="Trebuchet MS" panose="020B0603020202020204" pitchFamily="34" charset="0"/>
                  <a:sym typeface="Arial"/>
                </a:rPr>
                <a:t>SOLUÇÃO</a:t>
              </a:r>
              <a:endParaRPr sz="1400" b="0" i="0" u="none" strike="noStrike" cap="none">
                <a:solidFill>
                  <a:srgbClr val="000000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  <p:sp>
          <p:nvSpPr>
            <p:cNvPr id="118" name="Google Shape;118;p5"/>
            <p:cNvSpPr txBox="1"/>
            <p:nvPr/>
          </p:nvSpPr>
          <p:spPr>
            <a:xfrm>
              <a:off x="4125746" y="5116955"/>
              <a:ext cx="2434321" cy="350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0" i="0" u="none" strike="noStrike" cap="none">
                  <a:solidFill>
                    <a:srgbClr val="000000"/>
                  </a:solidFill>
                  <a:latin typeface="Trebuchet MS" panose="020B0603020202020204" pitchFamily="34" charset="0"/>
                  <a:sym typeface="Arial"/>
                </a:rPr>
                <a:t>O que eu proponho?</a:t>
              </a:r>
              <a:endParaRPr sz="1400" b="0" i="0" u="none" strike="noStrike" cap="none">
                <a:solidFill>
                  <a:srgbClr val="000000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4200277" y="4267385"/>
              <a:ext cx="99422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lang="pt-BR" sz="3200" b="0" i="0" u="none" strike="noStrike" cap="none" dirty="0">
                  <a:solidFill>
                    <a:srgbClr val="2F3F94"/>
                  </a:solidFill>
                  <a:latin typeface="Trebuchet MS" panose="020B0603020202020204" pitchFamily="34" charset="0"/>
                  <a:sym typeface="Arial"/>
                </a:rPr>
                <a:t>03.</a:t>
              </a:r>
              <a:endParaRPr sz="1400" b="0" i="0" u="none" strike="noStrike" cap="none" dirty="0">
                <a:solidFill>
                  <a:srgbClr val="2F3F94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2F2DFE8-4794-01E4-B10C-A340BDED74CC}"/>
              </a:ext>
            </a:extLst>
          </p:cNvPr>
          <p:cNvGrpSpPr/>
          <p:nvPr/>
        </p:nvGrpSpPr>
        <p:grpSpPr>
          <a:xfrm>
            <a:off x="7494614" y="638472"/>
            <a:ext cx="2434321" cy="1430343"/>
            <a:chOff x="7494614" y="638472"/>
            <a:chExt cx="2434321" cy="1430343"/>
          </a:xfrm>
        </p:grpSpPr>
        <p:sp>
          <p:nvSpPr>
            <p:cNvPr id="120" name="Google Shape;120;p5"/>
            <p:cNvSpPr txBox="1"/>
            <p:nvPr/>
          </p:nvSpPr>
          <p:spPr>
            <a:xfrm>
              <a:off x="7494614" y="1138510"/>
              <a:ext cx="19392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sz="1400" b="0" i="0" u="none" strike="noStrike" cap="none" dirty="0">
                  <a:solidFill>
                    <a:srgbClr val="000000"/>
                  </a:solidFill>
                  <a:latin typeface="Trebuchet MS" panose="020B0603020202020204" pitchFamily="34" charset="0"/>
                  <a:sym typeface="Arial"/>
                </a:rPr>
                <a:t>DIFERENCIAL</a:t>
              </a:r>
              <a:endParaRPr sz="1400" b="0" i="0" u="none" strike="noStrike" cap="none" dirty="0">
                <a:solidFill>
                  <a:srgbClr val="000000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  <p:sp>
          <p:nvSpPr>
            <p:cNvPr id="121" name="Google Shape;121;p5"/>
            <p:cNvSpPr txBox="1"/>
            <p:nvPr/>
          </p:nvSpPr>
          <p:spPr>
            <a:xfrm>
              <a:off x="7494614" y="1459458"/>
              <a:ext cx="2434321" cy="6093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0" i="0" u="none" strike="noStrike" cap="none">
                  <a:solidFill>
                    <a:srgbClr val="000000"/>
                  </a:solidFill>
                  <a:latin typeface="Trebuchet MS" panose="020B0603020202020204" pitchFamily="34" charset="0"/>
                  <a:sym typeface="Arial"/>
                </a:rPr>
                <a:t>O que a sua solução tem de especial?</a:t>
              </a:r>
              <a:endParaRPr sz="1400" b="0" i="0" u="none" strike="noStrike" cap="none">
                <a:solidFill>
                  <a:srgbClr val="000000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7494614" y="638472"/>
              <a:ext cx="99422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200"/>
                <a:buFont typeface="Arial"/>
                <a:buNone/>
              </a:pPr>
              <a:r>
                <a:rPr lang="pt-BR" sz="3200" b="0" i="0" u="none" strike="noStrike" cap="none" dirty="0">
                  <a:solidFill>
                    <a:srgbClr val="0C92AA"/>
                  </a:solidFill>
                  <a:latin typeface="Trebuchet MS" panose="020B0603020202020204" pitchFamily="34" charset="0"/>
                  <a:sym typeface="Arial"/>
                </a:rPr>
                <a:t>04.</a:t>
              </a:r>
              <a:endParaRPr sz="1400" b="0" i="0" u="none" strike="noStrike" cap="none" dirty="0">
                <a:solidFill>
                  <a:srgbClr val="0C92AA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BE17143-4B31-79EA-5A93-0E1153FF8C79}"/>
              </a:ext>
            </a:extLst>
          </p:cNvPr>
          <p:cNvGrpSpPr/>
          <p:nvPr/>
        </p:nvGrpSpPr>
        <p:grpSpPr>
          <a:xfrm>
            <a:off x="7494614" y="2422333"/>
            <a:ext cx="2434321" cy="1568261"/>
            <a:chOff x="7494614" y="2422333"/>
            <a:chExt cx="2434321" cy="1568261"/>
          </a:xfrm>
        </p:grpSpPr>
        <p:sp>
          <p:nvSpPr>
            <p:cNvPr id="123" name="Google Shape;123;p5"/>
            <p:cNvSpPr txBox="1"/>
            <p:nvPr/>
          </p:nvSpPr>
          <p:spPr>
            <a:xfrm>
              <a:off x="7494614" y="3047434"/>
              <a:ext cx="2141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sz="1400" b="0" i="0" u="none" strike="noStrike" cap="none">
                  <a:solidFill>
                    <a:srgbClr val="000000"/>
                  </a:solidFill>
                  <a:latin typeface="Trebuchet MS" panose="020B0603020202020204" pitchFamily="34" charset="0"/>
                  <a:sym typeface="Arial"/>
                </a:rPr>
                <a:t>IMPACTO</a:t>
              </a:r>
              <a:endParaRPr sz="1400" b="0" i="0" u="none" strike="noStrike" cap="none">
                <a:solidFill>
                  <a:srgbClr val="000000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  <p:sp>
          <p:nvSpPr>
            <p:cNvPr id="124" name="Google Shape;124;p5"/>
            <p:cNvSpPr txBox="1"/>
            <p:nvPr/>
          </p:nvSpPr>
          <p:spPr>
            <a:xfrm>
              <a:off x="7494614" y="3381196"/>
              <a:ext cx="2434321" cy="609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0" i="0" u="none" strike="noStrike" cap="none" dirty="0">
                  <a:solidFill>
                    <a:srgbClr val="000000"/>
                  </a:solidFill>
                  <a:latin typeface="Trebuchet MS" panose="020B0603020202020204" pitchFamily="34" charset="0"/>
                  <a:sym typeface="Arial"/>
                </a:rPr>
                <a:t>Quais são os impactos da minha solução?</a:t>
              </a:r>
              <a:endParaRPr sz="1200" b="0" i="0" u="none" strike="noStrike" cap="none" dirty="0">
                <a:solidFill>
                  <a:srgbClr val="000000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7499017" y="2422333"/>
              <a:ext cx="99422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lang="pt-BR" sz="3200" b="0" i="0" u="none" strike="noStrike" cap="none" dirty="0">
                  <a:solidFill>
                    <a:srgbClr val="2F3F94"/>
                  </a:solidFill>
                  <a:latin typeface="Trebuchet MS" panose="020B0603020202020204" pitchFamily="34" charset="0"/>
                  <a:sym typeface="Arial"/>
                </a:rPr>
                <a:t>05.</a:t>
              </a:r>
              <a:endParaRPr sz="1400" b="0" i="0" u="none" strike="noStrike" cap="none" dirty="0">
                <a:solidFill>
                  <a:srgbClr val="2F3F94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7FB9E883-866A-B985-D491-F8EED393FB57}"/>
              </a:ext>
            </a:extLst>
          </p:cNvPr>
          <p:cNvGrpSpPr/>
          <p:nvPr/>
        </p:nvGrpSpPr>
        <p:grpSpPr>
          <a:xfrm>
            <a:off x="7494614" y="4206021"/>
            <a:ext cx="2935800" cy="1518778"/>
            <a:chOff x="7494614" y="4206021"/>
            <a:chExt cx="2935800" cy="1518778"/>
          </a:xfrm>
        </p:grpSpPr>
        <p:sp>
          <p:nvSpPr>
            <p:cNvPr id="126" name="Google Shape;126;p5"/>
            <p:cNvSpPr txBox="1"/>
            <p:nvPr/>
          </p:nvSpPr>
          <p:spPr>
            <a:xfrm>
              <a:off x="7494614" y="4782667"/>
              <a:ext cx="2935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sz="1400" b="0" i="0" u="none" strike="noStrike" cap="none" dirty="0">
                  <a:solidFill>
                    <a:srgbClr val="000000"/>
                  </a:solidFill>
                  <a:latin typeface="Trebuchet MS" panose="020B0603020202020204" pitchFamily="34" charset="0"/>
                  <a:sym typeface="Arial"/>
                </a:rPr>
                <a:t>PRÓXIMOS PASSOS</a:t>
              </a:r>
              <a:endParaRPr sz="1400" b="0" i="0" u="none" strike="noStrike" cap="none" dirty="0">
                <a:solidFill>
                  <a:srgbClr val="000000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  <p:sp>
          <p:nvSpPr>
            <p:cNvPr id="127" name="Google Shape;127;p5"/>
            <p:cNvSpPr txBox="1"/>
            <p:nvPr/>
          </p:nvSpPr>
          <p:spPr>
            <a:xfrm>
              <a:off x="7494614" y="5115401"/>
              <a:ext cx="2434321" cy="6093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0" i="0" u="none" strike="noStrike" cap="none" dirty="0">
                  <a:solidFill>
                    <a:srgbClr val="000000"/>
                  </a:solidFill>
                  <a:latin typeface="Trebuchet MS" panose="020B0603020202020204" pitchFamily="34" charset="0"/>
                  <a:sym typeface="Arial"/>
                </a:rPr>
                <a:t>Qual a sua visão para o futuro </a:t>
              </a:r>
              <a:endParaRPr dirty="0">
                <a:latin typeface="Trebuchet MS" panose="020B0603020202020204" pitchFamily="34" charset="0"/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0" i="0" u="none" strike="noStrike" cap="none" dirty="0">
                  <a:solidFill>
                    <a:srgbClr val="000000"/>
                  </a:solidFill>
                  <a:latin typeface="Trebuchet MS" panose="020B0603020202020204" pitchFamily="34" charset="0"/>
                  <a:sym typeface="Arial"/>
                </a:rPr>
                <a:t>da solução?</a:t>
              </a:r>
              <a:endParaRPr sz="1200" b="0" i="0" u="none" strike="noStrike" cap="none" dirty="0">
                <a:solidFill>
                  <a:srgbClr val="000000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7494614" y="4206021"/>
              <a:ext cx="994222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3200"/>
                <a:buFont typeface="Arial"/>
                <a:buNone/>
              </a:pPr>
              <a:r>
                <a:rPr lang="pt-BR" sz="3200" b="0" i="0" u="none" strike="noStrike" cap="none" dirty="0">
                  <a:solidFill>
                    <a:srgbClr val="0C92AA"/>
                  </a:solidFill>
                  <a:latin typeface="Trebuchet MS" panose="020B0603020202020204" pitchFamily="34" charset="0"/>
                  <a:sym typeface="Arial"/>
                </a:rPr>
                <a:t>06.</a:t>
              </a:r>
              <a:endParaRPr sz="1400" b="0" i="0" u="none" strike="noStrike" cap="none" dirty="0">
                <a:solidFill>
                  <a:srgbClr val="0C92AA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</p:grpSp>
      <p:pic>
        <p:nvPicPr>
          <p:cNvPr id="129" name="Google Shape;12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5617" y="5224304"/>
            <a:ext cx="1308942" cy="799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b801bba70_0_92"/>
          <p:cNvSpPr txBox="1"/>
          <p:nvPr/>
        </p:nvSpPr>
        <p:spPr>
          <a:xfrm>
            <a:off x="5343409" y="1644081"/>
            <a:ext cx="4208833" cy="153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2F3F94"/>
                </a:solidFill>
                <a:latin typeface="Trebuchet MS" panose="020B0603020202020204" pitchFamily="34" charset="0"/>
                <a:sym typeface="Arial"/>
              </a:rPr>
              <a:t>01.</a:t>
            </a:r>
            <a:endParaRPr sz="1400" b="0" i="0" u="none" strike="noStrike" cap="none" dirty="0">
              <a:solidFill>
                <a:srgbClr val="2F3F94"/>
              </a:solidFill>
              <a:latin typeface="Trebuchet MS" panose="020B0603020202020204" pitchFamily="34" charset="0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chemeClr val="dk1"/>
                </a:solidFill>
                <a:latin typeface="Trebuchet MS" panose="020B0603020202020204" pitchFamily="34" charset="0"/>
                <a:sym typeface="Arial"/>
              </a:rPr>
              <a:t>Apresentação</a:t>
            </a:r>
            <a:endParaRPr sz="1400" b="0" i="0" u="none" strike="noStrike" cap="none" dirty="0">
              <a:solidFill>
                <a:srgbClr val="000000"/>
              </a:solidFill>
              <a:latin typeface="Trebuchet MS" panose="020B0603020202020204" pitchFamily="34" charset="0"/>
              <a:sym typeface="Arial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AB4D06B-6044-6AE9-5AC3-B9A92F2A9FC4}"/>
              </a:ext>
            </a:extLst>
          </p:cNvPr>
          <p:cNvGrpSpPr/>
          <p:nvPr/>
        </p:nvGrpSpPr>
        <p:grpSpPr>
          <a:xfrm>
            <a:off x="5343407" y="3296677"/>
            <a:ext cx="5070099" cy="2025195"/>
            <a:chOff x="5343407" y="3296677"/>
            <a:chExt cx="5070099" cy="2025195"/>
          </a:xfrm>
        </p:grpSpPr>
        <p:sp>
          <p:nvSpPr>
            <p:cNvPr id="135" name="Google Shape;135;g6b801bba70_0_92"/>
            <p:cNvSpPr txBox="1"/>
            <p:nvPr/>
          </p:nvSpPr>
          <p:spPr>
            <a:xfrm>
              <a:off x="5343408" y="3296677"/>
              <a:ext cx="4208834" cy="6524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sz="1400" b="0" i="0" u="none" strike="noStrike" cap="none" dirty="0">
                  <a:solidFill>
                    <a:schemeClr val="dk1"/>
                  </a:solidFill>
                  <a:latin typeface="Trebuchet MS" panose="020B0603020202020204" pitchFamily="34" charset="0"/>
                  <a:sym typeface="Arial"/>
                </a:rPr>
                <a:t>Quem sou eu?</a:t>
              </a:r>
              <a:endParaRPr sz="1400" b="0" i="0" u="none" strike="noStrike" cap="none" dirty="0">
                <a:solidFill>
                  <a:schemeClr val="dk1"/>
                </a:solidFill>
                <a:latin typeface="Trebuchet MS" panose="020B0603020202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chemeClr val="dk1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  <p:sp>
          <p:nvSpPr>
            <p:cNvPr id="136" name="Google Shape;136;g6b801bba70_0_92"/>
            <p:cNvSpPr txBox="1"/>
            <p:nvPr/>
          </p:nvSpPr>
          <p:spPr>
            <a:xfrm>
              <a:off x="5343407" y="3789185"/>
              <a:ext cx="5070099" cy="1532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171450" marR="0" lvl="0" indent="-17145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pt-BR" sz="1800" b="0" i="0" u="none" strike="noStrike" cap="none" dirty="0">
                  <a:solidFill>
                    <a:schemeClr val="dk1"/>
                  </a:solidFill>
                  <a:latin typeface="Trebuchet MS" panose="020B0603020202020204" pitchFamily="34" charset="0"/>
                  <a:sym typeface="Arial"/>
                </a:rPr>
                <a:t>Marcelo Ramos</a:t>
              </a:r>
            </a:p>
            <a:p>
              <a:pPr marL="171450" marR="0" lvl="0" indent="-17145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pt-BR" sz="1800" dirty="0">
                  <a:solidFill>
                    <a:schemeClr val="dk1"/>
                  </a:solidFill>
                  <a:latin typeface="Trebuchet MS" panose="020B0603020202020204" pitchFamily="34" charset="0"/>
                </a:rPr>
                <a:t>43 anos</a:t>
              </a:r>
            </a:p>
            <a:p>
              <a:pPr marL="171450" marR="0" lvl="0" indent="-17145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pt-BR" sz="1800" b="0" i="0" u="none" strike="noStrike" cap="none" dirty="0">
                  <a:solidFill>
                    <a:schemeClr val="dk1"/>
                  </a:solidFill>
                  <a:latin typeface="Trebuchet MS" panose="020B0603020202020204" pitchFamily="34" charset="0"/>
                  <a:sym typeface="Arial"/>
                </a:rPr>
                <a:t>Graduado em Ciências da Computação</a:t>
              </a:r>
            </a:p>
            <a:p>
              <a:pPr marL="171450" marR="0" lvl="0" indent="-17145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pt-BR" sz="1800" dirty="0">
                  <a:solidFill>
                    <a:schemeClr val="dk1"/>
                  </a:solidFill>
                  <a:latin typeface="Trebuchet MS" panose="020B0603020202020204" pitchFamily="34" charset="0"/>
                </a:rPr>
                <a:t>Analista de Sistemas na </a:t>
              </a:r>
              <a:r>
                <a:rPr lang="pt-BR" sz="1800" dirty="0" err="1">
                  <a:solidFill>
                    <a:schemeClr val="dk1"/>
                  </a:solidFill>
                  <a:latin typeface="Trebuchet MS" panose="020B0603020202020204" pitchFamily="34" charset="0"/>
                </a:rPr>
                <a:t>Dataprev</a:t>
              </a:r>
              <a:endParaRPr lang="pt-BR" sz="1800" dirty="0">
                <a:solidFill>
                  <a:schemeClr val="dk1"/>
                </a:solidFill>
                <a:latin typeface="Trebuchet MS" panose="020B0603020202020204" pitchFamily="34" charset="0"/>
              </a:endParaRPr>
            </a:p>
          </p:txBody>
        </p:sp>
      </p:grpSp>
      <p:sp>
        <p:nvSpPr>
          <p:cNvPr id="137" name="Google Shape;137;g6b801bba70_0_92"/>
          <p:cNvSpPr/>
          <p:nvPr/>
        </p:nvSpPr>
        <p:spPr>
          <a:xfrm flipH="1">
            <a:off x="5538280" y="661482"/>
            <a:ext cx="1115440" cy="136186"/>
          </a:xfrm>
          <a:prstGeom prst="rect">
            <a:avLst/>
          </a:prstGeom>
          <a:solidFill>
            <a:srgbClr val="2F3F94"/>
          </a:solidFill>
          <a:ln w="9525" cap="flat" cmpd="sng">
            <a:solidFill>
              <a:srgbClr val="2F3F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2A3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g6b801bba70_0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444" y="438074"/>
            <a:ext cx="1495280" cy="46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Homem de terno e gravata sorrindo&#10;&#10;Descrição gerada automaticamente">
            <a:extLst>
              <a:ext uri="{FF2B5EF4-FFF2-40B4-BE49-F238E27FC236}">
                <a16:creationId xmlns:a16="http://schemas.microsoft.com/office/drawing/2014/main" id="{96103625-087C-3A2A-9174-2F672C8CB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206" y="1644081"/>
            <a:ext cx="2667103" cy="44699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>
            <a:spLocks noGrp="1"/>
          </p:cNvSpPr>
          <p:nvPr>
            <p:ph type="pic" idx="2"/>
          </p:nvPr>
        </p:nvSpPr>
        <p:spPr>
          <a:xfrm>
            <a:off x="179294" y="170328"/>
            <a:ext cx="11833412" cy="6517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6"/>
          <p:cNvSpPr/>
          <p:nvPr/>
        </p:nvSpPr>
        <p:spPr>
          <a:xfrm>
            <a:off x="810987" y="685134"/>
            <a:ext cx="10570026" cy="54877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1532136" y="2274838"/>
            <a:ext cx="3391556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0" i="0" u="none" strike="noStrike" cap="none" dirty="0">
                <a:solidFill>
                  <a:srgbClr val="0C92AA"/>
                </a:solidFill>
                <a:latin typeface="Trebuchet MS" panose="020B0603020202020204" pitchFamily="34" charset="0"/>
                <a:sym typeface="Arial"/>
              </a:rPr>
              <a:t>02.</a:t>
            </a:r>
            <a:endParaRPr sz="1400" b="0" i="0" u="none" strike="noStrike" cap="none" dirty="0">
              <a:solidFill>
                <a:srgbClr val="0C92AA"/>
              </a:solidFill>
              <a:latin typeface="Trebuchet MS" panose="020B060302020202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0" i="0" u="none" strike="noStrike" cap="none" dirty="0">
                <a:solidFill>
                  <a:schemeClr val="lt1"/>
                </a:solidFill>
                <a:latin typeface="Trebuchet MS" panose="020B0603020202020204" pitchFamily="34" charset="0"/>
                <a:sym typeface="Arial"/>
              </a:rPr>
              <a:t>Problema</a:t>
            </a:r>
            <a:endParaRPr sz="1400" b="0" i="0" u="none" strike="noStrike" cap="none" dirty="0">
              <a:solidFill>
                <a:srgbClr val="000000"/>
              </a:solidFill>
              <a:latin typeface="Trebuchet MS" panose="020B060302020202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 dirty="0">
                <a:solidFill>
                  <a:srgbClr val="A9B6B6"/>
                </a:solidFill>
                <a:latin typeface="Trebuchet MS" panose="020B0603020202020204" pitchFamily="34" charset="0"/>
                <a:sym typeface="Arial"/>
              </a:rPr>
              <a:t>Qual é a dor?</a:t>
            </a:r>
            <a:endParaRPr sz="1400" b="0" i="0" u="none" strike="noStrike" cap="none" dirty="0">
              <a:solidFill>
                <a:srgbClr val="000000"/>
              </a:solidFill>
              <a:latin typeface="Trebuchet MS" panose="020B060302020202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A9B6B6"/>
              </a:solidFill>
              <a:latin typeface="Trebuchet MS" panose="020B0603020202020204" pitchFamily="34" charset="0"/>
              <a:sym typeface="Arial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B1029F4-2CD9-6E65-90F8-9A56C6E56D79}"/>
              </a:ext>
            </a:extLst>
          </p:cNvPr>
          <p:cNvGrpSpPr/>
          <p:nvPr/>
        </p:nvGrpSpPr>
        <p:grpSpPr>
          <a:xfrm>
            <a:off x="4684805" y="2109684"/>
            <a:ext cx="5008111" cy="2332906"/>
            <a:chOff x="4684805" y="2109684"/>
            <a:chExt cx="5008111" cy="2332906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3CCAABD2-46AA-F86D-688A-6F32EAD858C0}"/>
                </a:ext>
              </a:extLst>
            </p:cNvPr>
            <p:cNvGrpSpPr/>
            <p:nvPr/>
          </p:nvGrpSpPr>
          <p:grpSpPr>
            <a:xfrm>
              <a:off x="4684805" y="2109684"/>
              <a:ext cx="5008111" cy="2332906"/>
              <a:chOff x="4684805" y="2109684"/>
              <a:chExt cx="5008111" cy="2332906"/>
            </a:xfrm>
          </p:grpSpPr>
          <p:sp>
            <p:nvSpPr>
              <p:cNvPr id="147" name="Google Shape;147;p6"/>
              <p:cNvSpPr txBox="1"/>
              <p:nvPr/>
            </p:nvSpPr>
            <p:spPr>
              <a:xfrm>
                <a:off x="4923692" y="2109684"/>
                <a:ext cx="4769224" cy="23329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pt-BR" sz="1400" b="0" i="0" u="none" strike="noStrike" cap="none" dirty="0">
                    <a:solidFill>
                      <a:schemeClr val="bg1"/>
                    </a:solidFill>
                    <a:latin typeface="Trebuchet MS" panose="020B0603020202020204" pitchFamily="34" charset="0"/>
                    <a:sym typeface="Arial"/>
                  </a:rPr>
                  <a:t>Muitos psicólogos não tem sistemas de controle de suas sessões.</a:t>
                </a:r>
              </a:p>
              <a:p>
                <a:pPr marL="0" marR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pt-BR" sz="1400" b="0" i="0" u="none" strike="noStrike" cap="none" dirty="0">
                    <a:solidFill>
                      <a:schemeClr val="bg1"/>
                    </a:solidFill>
                    <a:latin typeface="Trebuchet MS" panose="020B0603020202020204" pitchFamily="34" charset="0"/>
                    <a:sym typeface="Arial"/>
                  </a:rPr>
                  <a:t>Os sistemas acabavam ficando de forma descentralizada</a:t>
                </a:r>
              </a:p>
              <a:p>
                <a:pPr marL="0" marR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endParaRPr lang="pt-BR" dirty="0">
                  <a:solidFill>
                    <a:schemeClr val="bg1"/>
                  </a:solidFill>
                  <a:latin typeface="Trebuchet MS" panose="020B0603020202020204" pitchFamily="34" charset="0"/>
                </a:endParaRPr>
              </a:p>
              <a:p>
                <a:pPr marL="0" marR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pt-BR" sz="1400" b="0" i="0" u="none" strike="noStrike" cap="none" dirty="0">
                    <a:solidFill>
                      <a:schemeClr val="bg1"/>
                    </a:solidFill>
                    <a:latin typeface="Trebuchet MS" panose="020B0603020202020204" pitchFamily="34" charset="0"/>
                    <a:sym typeface="Arial"/>
                  </a:rPr>
                  <a:t>Quais pacientes o psicólogo irá atender em um determinado dia?</a:t>
                </a:r>
              </a:p>
              <a:p>
                <a:pPr marL="0" marR="0" lvl="0" indent="0" algn="l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pt-BR" dirty="0">
                    <a:solidFill>
                      <a:schemeClr val="bg1"/>
                    </a:solidFill>
                    <a:latin typeface="Trebuchet MS" panose="020B0603020202020204" pitchFamily="34" charset="0"/>
                  </a:rPr>
                  <a:t>Quanto o psicólogo irá receber dentro de um determinado período?</a:t>
                </a:r>
                <a:endParaRPr lang="pt-BR" sz="1400" b="0" i="0" u="none" strike="noStrike" cap="none" dirty="0">
                  <a:solidFill>
                    <a:schemeClr val="bg1"/>
                  </a:solidFill>
                  <a:latin typeface="Trebuchet MS" panose="020B0603020202020204" pitchFamily="34" charset="0"/>
                  <a:sym typeface="Arial"/>
                </a:endParaRPr>
              </a:p>
            </p:txBody>
          </p:sp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id="{D932032F-34CC-660E-D3DC-BB54F9DEB194}"/>
                  </a:ext>
                </a:extLst>
              </p:cNvPr>
              <p:cNvGrpSpPr/>
              <p:nvPr/>
            </p:nvGrpSpPr>
            <p:grpSpPr>
              <a:xfrm>
                <a:off x="4684805" y="2180730"/>
                <a:ext cx="238887" cy="807134"/>
                <a:chOff x="4684805" y="2180730"/>
                <a:chExt cx="238887" cy="807134"/>
              </a:xfrm>
            </p:grpSpPr>
            <p:grpSp>
              <p:nvGrpSpPr>
                <p:cNvPr id="8" name="Google Shape;2682;p51">
                  <a:extLst>
                    <a:ext uri="{FF2B5EF4-FFF2-40B4-BE49-F238E27FC236}">
                      <a16:creationId xmlns:a16="http://schemas.microsoft.com/office/drawing/2014/main" id="{29C0AA0A-9F18-9183-8CE9-6C8415AB36CD}"/>
                    </a:ext>
                  </a:extLst>
                </p:cNvPr>
                <p:cNvGrpSpPr/>
                <p:nvPr/>
              </p:nvGrpSpPr>
              <p:grpSpPr>
                <a:xfrm>
                  <a:off x="4684805" y="2180730"/>
                  <a:ext cx="238887" cy="241484"/>
                  <a:chOff x="6769101" y="1254125"/>
                  <a:chExt cx="292100" cy="295275"/>
                </a:xfrm>
                <a:solidFill>
                  <a:srgbClr val="FF0000"/>
                </a:solidFill>
              </p:grpSpPr>
              <p:sp>
                <p:nvSpPr>
                  <p:cNvPr id="9" name="Google Shape;2683;p51">
                    <a:extLst>
                      <a:ext uri="{FF2B5EF4-FFF2-40B4-BE49-F238E27FC236}">
                        <a16:creationId xmlns:a16="http://schemas.microsoft.com/office/drawing/2014/main" id="{CDEA146F-6CCF-974F-B861-47524F0B1A94}"/>
                      </a:ext>
                    </a:extLst>
                  </p:cNvPr>
                  <p:cNvSpPr/>
                  <p:nvPr/>
                </p:nvSpPr>
                <p:spPr>
                  <a:xfrm>
                    <a:off x="6842126" y="1347788"/>
                    <a:ext cx="146050" cy="127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" h="80" extrusionOk="0">
                        <a:moveTo>
                          <a:pt x="70" y="0"/>
                        </a:moveTo>
                        <a:lnTo>
                          <a:pt x="24" y="0"/>
                        </a:lnTo>
                        <a:lnTo>
                          <a:pt x="24" y="34"/>
                        </a:lnTo>
                        <a:lnTo>
                          <a:pt x="0" y="34"/>
                        </a:lnTo>
                        <a:lnTo>
                          <a:pt x="46" y="80"/>
                        </a:lnTo>
                        <a:lnTo>
                          <a:pt x="92" y="34"/>
                        </a:lnTo>
                        <a:lnTo>
                          <a:pt x="70" y="34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endParaRPr>
                  </a:p>
                </p:txBody>
              </p:sp>
              <p:sp>
                <p:nvSpPr>
                  <p:cNvPr id="10" name="Google Shape;2684;p51">
                    <a:extLst>
                      <a:ext uri="{FF2B5EF4-FFF2-40B4-BE49-F238E27FC236}">
                        <a16:creationId xmlns:a16="http://schemas.microsoft.com/office/drawing/2014/main" id="{7BAE0530-9ABB-20E7-D3D1-837AD92631C8}"/>
                      </a:ext>
                    </a:extLst>
                  </p:cNvPr>
                  <p:cNvSpPr/>
                  <p:nvPr/>
                </p:nvSpPr>
                <p:spPr>
                  <a:xfrm>
                    <a:off x="6769101" y="1254125"/>
                    <a:ext cx="292100" cy="295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" h="117" extrusionOk="0">
                        <a:moveTo>
                          <a:pt x="58" y="0"/>
                        </a:moveTo>
                        <a:cubicBezTo>
                          <a:pt x="26" y="0"/>
                          <a:pt x="0" y="26"/>
                          <a:pt x="0" y="58"/>
                        </a:cubicBezTo>
                        <a:cubicBezTo>
                          <a:pt x="0" y="91"/>
                          <a:pt x="26" y="117"/>
                          <a:pt x="58" y="117"/>
                        </a:cubicBezTo>
                        <a:cubicBezTo>
                          <a:pt x="90" y="117"/>
                          <a:pt x="116" y="91"/>
                          <a:pt x="116" y="58"/>
                        </a:cubicBezTo>
                        <a:cubicBezTo>
                          <a:pt x="116" y="26"/>
                          <a:pt x="90" y="0"/>
                          <a:pt x="58" y="0"/>
                        </a:cubicBezTo>
                        <a:close/>
                        <a:moveTo>
                          <a:pt x="58" y="102"/>
                        </a:moveTo>
                        <a:cubicBezTo>
                          <a:pt x="34" y="102"/>
                          <a:pt x="15" y="82"/>
                          <a:pt x="15" y="58"/>
                        </a:cubicBezTo>
                        <a:cubicBezTo>
                          <a:pt x="15" y="34"/>
                          <a:pt x="34" y="15"/>
                          <a:pt x="58" y="15"/>
                        </a:cubicBezTo>
                        <a:cubicBezTo>
                          <a:pt x="82" y="15"/>
                          <a:pt x="102" y="34"/>
                          <a:pt x="102" y="58"/>
                        </a:cubicBezTo>
                        <a:cubicBezTo>
                          <a:pt x="102" y="82"/>
                          <a:pt x="82" y="102"/>
                          <a:pt x="58" y="1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endParaRPr>
                  </a:p>
                </p:txBody>
              </p:sp>
            </p:grpSp>
            <p:grpSp>
              <p:nvGrpSpPr>
                <p:cNvPr id="11" name="Google Shape;2682;p51">
                  <a:extLst>
                    <a:ext uri="{FF2B5EF4-FFF2-40B4-BE49-F238E27FC236}">
                      <a16:creationId xmlns:a16="http://schemas.microsoft.com/office/drawing/2014/main" id="{113D4515-152D-DD31-7FF2-0C245365C852}"/>
                    </a:ext>
                  </a:extLst>
                </p:cNvPr>
                <p:cNvGrpSpPr/>
                <p:nvPr/>
              </p:nvGrpSpPr>
              <p:grpSpPr>
                <a:xfrm>
                  <a:off x="4684805" y="2746380"/>
                  <a:ext cx="238887" cy="241484"/>
                  <a:chOff x="6769101" y="1254125"/>
                  <a:chExt cx="292100" cy="295275"/>
                </a:xfrm>
                <a:solidFill>
                  <a:srgbClr val="FF0000"/>
                </a:solidFill>
              </p:grpSpPr>
              <p:sp>
                <p:nvSpPr>
                  <p:cNvPr id="12" name="Google Shape;2683;p51">
                    <a:extLst>
                      <a:ext uri="{FF2B5EF4-FFF2-40B4-BE49-F238E27FC236}">
                        <a16:creationId xmlns:a16="http://schemas.microsoft.com/office/drawing/2014/main" id="{3516FC36-58B9-1F34-C50E-F5924D95863A}"/>
                      </a:ext>
                    </a:extLst>
                  </p:cNvPr>
                  <p:cNvSpPr/>
                  <p:nvPr/>
                </p:nvSpPr>
                <p:spPr>
                  <a:xfrm>
                    <a:off x="6842126" y="1347788"/>
                    <a:ext cx="146050" cy="127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2" h="80" extrusionOk="0">
                        <a:moveTo>
                          <a:pt x="70" y="0"/>
                        </a:moveTo>
                        <a:lnTo>
                          <a:pt x="24" y="0"/>
                        </a:lnTo>
                        <a:lnTo>
                          <a:pt x="24" y="34"/>
                        </a:lnTo>
                        <a:lnTo>
                          <a:pt x="0" y="34"/>
                        </a:lnTo>
                        <a:lnTo>
                          <a:pt x="46" y="80"/>
                        </a:lnTo>
                        <a:lnTo>
                          <a:pt x="92" y="34"/>
                        </a:lnTo>
                        <a:lnTo>
                          <a:pt x="70" y="34"/>
                        </a:lnTo>
                        <a:lnTo>
                          <a:pt x="7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endParaRPr>
                  </a:p>
                </p:txBody>
              </p:sp>
              <p:sp>
                <p:nvSpPr>
                  <p:cNvPr id="13" name="Google Shape;2684;p51">
                    <a:extLst>
                      <a:ext uri="{FF2B5EF4-FFF2-40B4-BE49-F238E27FC236}">
                        <a16:creationId xmlns:a16="http://schemas.microsoft.com/office/drawing/2014/main" id="{0FA36977-4524-9685-D166-5FA3582D8E7C}"/>
                      </a:ext>
                    </a:extLst>
                  </p:cNvPr>
                  <p:cNvSpPr/>
                  <p:nvPr/>
                </p:nvSpPr>
                <p:spPr>
                  <a:xfrm>
                    <a:off x="6769101" y="1254125"/>
                    <a:ext cx="292100" cy="295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" h="117" extrusionOk="0">
                        <a:moveTo>
                          <a:pt x="58" y="0"/>
                        </a:moveTo>
                        <a:cubicBezTo>
                          <a:pt x="26" y="0"/>
                          <a:pt x="0" y="26"/>
                          <a:pt x="0" y="58"/>
                        </a:cubicBezTo>
                        <a:cubicBezTo>
                          <a:pt x="0" y="91"/>
                          <a:pt x="26" y="117"/>
                          <a:pt x="58" y="117"/>
                        </a:cubicBezTo>
                        <a:cubicBezTo>
                          <a:pt x="90" y="117"/>
                          <a:pt x="116" y="91"/>
                          <a:pt x="116" y="58"/>
                        </a:cubicBezTo>
                        <a:cubicBezTo>
                          <a:pt x="116" y="26"/>
                          <a:pt x="90" y="0"/>
                          <a:pt x="58" y="0"/>
                        </a:cubicBezTo>
                        <a:close/>
                        <a:moveTo>
                          <a:pt x="58" y="102"/>
                        </a:moveTo>
                        <a:cubicBezTo>
                          <a:pt x="34" y="102"/>
                          <a:pt x="15" y="82"/>
                          <a:pt x="15" y="58"/>
                        </a:cubicBezTo>
                        <a:cubicBezTo>
                          <a:pt x="15" y="34"/>
                          <a:pt x="34" y="15"/>
                          <a:pt x="58" y="15"/>
                        </a:cubicBezTo>
                        <a:cubicBezTo>
                          <a:pt x="82" y="15"/>
                          <a:pt x="102" y="34"/>
                          <a:pt x="102" y="58"/>
                        </a:cubicBezTo>
                        <a:cubicBezTo>
                          <a:pt x="102" y="82"/>
                          <a:pt x="82" y="102"/>
                          <a:pt x="58" y="10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>
                      <a:solidFill>
                        <a:srgbClr val="000000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endParaRPr>
                  </a:p>
                </p:txBody>
              </p:sp>
            </p:grpSp>
          </p:grpSp>
        </p:grpSp>
        <p:sp>
          <p:nvSpPr>
            <p:cNvPr id="2" name="Google Shape;2683;p51">
              <a:extLst>
                <a:ext uri="{FF2B5EF4-FFF2-40B4-BE49-F238E27FC236}">
                  <a16:creationId xmlns:a16="http://schemas.microsoft.com/office/drawing/2014/main" id="{F557BEE1-E4F2-AFFB-B02C-3C33D9956984}"/>
                </a:ext>
              </a:extLst>
            </p:cNvPr>
            <p:cNvSpPr/>
            <p:nvPr/>
          </p:nvSpPr>
          <p:spPr>
            <a:xfrm>
              <a:off x="4744527" y="3396693"/>
              <a:ext cx="119444" cy="103864"/>
            </a:xfrm>
            <a:custGeom>
              <a:avLst/>
              <a:gdLst/>
              <a:ahLst/>
              <a:cxnLst/>
              <a:rect l="l" t="t" r="r" b="b"/>
              <a:pathLst>
                <a:path w="92" h="80" extrusionOk="0">
                  <a:moveTo>
                    <a:pt x="70" y="0"/>
                  </a:moveTo>
                  <a:lnTo>
                    <a:pt x="24" y="0"/>
                  </a:lnTo>
                  <a:lnTo>
                    <a:pt x="24" y="34"/>
                  </a:lnTo>
                  <a:lnTo>
                    <a:pt x="0" y="34"/>
                  </a:lnTo>
                  <a:lnTo>
                    <a:pt x="46" y="80"/>
                  </a:lnTo>
                  <a:lnTo>
                    <a:pt x="92" y="34"/>
                  </a:lnTo>
                  <a:lnTo>
                    <a:pt x="70" y="34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3" name="Google Shape;2684;p51">
              <a:extLst>
                <a:ext uri="{FF2B5EF4-FFF2-40B4-BE49-F238E27FC236}">
                  <a16:creationId xmlns:a16="http://schemas.microsoft.com/office/drawing/2014/main" id="{61BED785-93BC-3C96-72AB-F8C5D0B7CB84}"/>
                </a:ext>
              </a:extLst>
            </p:cNvPr>
            <p:cNvSpPr/>
            <p:nvPr/>
          </p:nvSpPr>
          <p:spPr>
            <a:xfrm>
              <a:off x="4684805" y="3320093"/>
              <a:ext cx="238887" cy="241484"/>
            </a:xfrm>
            <a:custGeom>
              <a:avLst/>
              <a:gdLst/>
              <a:ahLst/>
              <a:cxnLst/>
              <a:rect l="l" t="t" r="r" b="b"/>
              <a:pathLst>
                <a:path w="116" h="117" extrusionOk="0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8" y="117"/>
                  </a:cubicBezTo>
                  <a:cubicBezTo>
                    <a:pt x="90" y="117"/>
                    <a:pt x="116" y="91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lose/>
                  <a:moveTo>
                    <a:pt x="58" y="102"/>
                  </a:moveTo>
                  <a:cubicBezTo>
                    <a:pt x="34" y="102"/>
                    <a:pt x="15" y="82"/>
                    <a:pt x="15" y="58"/>
                  </a:cubicBezTo>
                  <a:cubicBezTo>
                    <a:pt x="15" y="34"/>
                    <a:pt x="34" y="15"/>
                    <a:pt x="58" y="15"/>
                  </a:cubicBezTo>
                  <a:cubicBezTo>
                    <a:pt x="82" y="15"/>
                    <a:pt x="102" y="34"/>
                    <a:pt x="102" y="58"/>
                  </a:cubicBezTo>
                  <a:cubicBezTo>
                    <a:pt x="102" y="82"/>
                    <a:pt x="82" y="102"/>
                    <a:pt x="58" y="102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" name="Google Shape;2683;p51">
              <a:extLst>
                <a:ext uri="{FF2B5EF4-FFF2-40B4-BE49-F238E27FC236}">
                  <a16:creationId xmlns:a16="http://schemas.microsoft.com/office/drawing/2014/main" id="{1337EC55-0AE4-2619-C948-D3850F50D363}"/>
                </a:ext>
              </a:extLst>
            </p:cNvPr>
            <p:cNvSpPr/>
            <p:nvPr/>
          </p:nvSpPr>
          <p:spPr>
            <a:xfrm>
              <a:off x="4744527" y="3944450"/>
              <a:ext cx="119444" cy="103864"/>
            </a:xfrm>
            <a:custGeom>
              <a:avLst/>
              <a:gdLst/>
              <a:ahLst/>
              <a:cxnLst/>
              <a:rect l="l" t="t" r="r" b="b"/>
              <a:pathLst>
                <a:path w="92" h="80" extrusionOk="0">
                  <a:moveTo>
                    <a:pt x="70" y="0"/>
                  </a:moveTo>
                  <a:lnTo>
                    <a:pt x="24" y="0"/>
                  </a:lnTo>
                  <a:lnTo>
                    <a:pt x="24" y="34"/>
                  </a:lnTo>
                  <a:lnTo>
                    <a:pt x="0" y="34"/>
                  </a:lnTo>
                  <a:lnTo>
                    <a:pt x="46" y="80"/>
                  </a:lnTo>
                  <a:lnTo>
                    <a:pt x="92" y="34"/>
                  </a:lnTo>
                  <a:lnTo>
                    <a:pt x="70" y="34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5" name="Google Shape;2684;p51">
              <a:extLst>
                <a:ext uri="{FF2B5EF4-FFF2-40B4-BE49-F238E27FC236}">
                  <a16:creationId xmlns:a16="http://schemas.microsoft.com/office/drawing/2014/main" id="{BC117F32-EB66-B5D1-C80A-50E60CC19EF1}"/>
                </a:ext>
              </a:extLst>
            </p:cNvPr>
            <p:cNvSpPr/>
            <p:nvPr/>
          </p:nvSpPr>
          <p:spPr>
            <a:xfrm>
              <a:off x="4684805" y="3867850"/>
              <a:ext cx="238887" cy="241484"/>
            </a:xfrm>
            <a:custGeom>
              <a:avLst/>
              <a:gdLst/>
              <a:ahLst/>
              <a:cxnLst/>
              <a:rect l="l" t="t" r="r" b="b"/>
              <a:pathLst>
                <a:path w="116" h="117" extrusionOk="0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1"/>
                    <a:pt x="26" y="117"/>
                    <a:pt x="58" y="117"/>
                  </a:cubicBezTo>
                  <a:cubicBezTo>
                    <a:pt x="90" y="117"/>
                    <a:pt x="116" y="91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lose/>
                  <a:moveTo>
                    <a:pt x="58" y="102"/>
                  </a:moveTo>
                  <a:cubicBezTo>
                    <a:pt x="34" y="102"/>
                    <a:pt x="15" y="82"/>
                    <a:pt x="15" y="58"/>
                  </a:cubicBezTo>
                  <a:cubicBezTo>
                    <a:pt x="15" y="34"/>
                    <a:pt x="34" y="15"/>
                    <a:pt x="58" y="15"/>
                  </a:cubicBezTo>
                  <a:cubicBezTo>
                    <a:pt x="82" y="15"/>
                    <a:pt x="102" y="34"/>
                    <a:pt x="102" y="58"/>
                  </a:cubicBezTo>
                  <a:cubicBezTo>
                    <a:pt x="102" y="82"/>
                    <a:pt x="82" y="102"/>
                    <a:pt x="58" y="102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F5F8453-AAC5-7FBE-22BB-5F65A779C8AD}"/>
              </a:ext>
            </a:extLst>
          </p:cNvPr>
          <p:cNvGrpSpPr/>
          <p:nvPr/>
        </p:nvGrpSpPr>
        <p:grpSpPr>
          <a:xfrm>
            <a:off x="1467774" y="4712541"/>
            <a:ext cx="1779801" cy="758205"/>
            <a:chOff x="1467774" y="4712541"/>
            <a:chExt cx="1779801" cy="75820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A54C04C-A259-8F23-3959-45817C00A4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7774" y="4712541"/>
              <a:ext cx="715392" cy="715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531A792F-5DA0-977C-5BCF-943F10655C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2330" y="4712541"/>
              <a:ext cx="815245" cy="758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/>
        </p:nvSpPr>
        <p:spPr>
          <a:xfrm>
            <a:off x="1083012" y="1603896"/>
            <a:ext cx="4208833" cy="153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2F3F94"/>
                </a:solidFill>
                <a:latin typeface="Trebuchet MS" panose="020B0603020202020204" pitchFamily="34" charset="0"/>
                <a:sym typeface="Arial"/>
              </a:rPr>
              <a:t>03.</a:t>
            </a:r>
            <a:endParaRPr sz="1400" b="0" i="0" u="none" strike="noStrike" cap="none" dirty="0">
              <a:solidFill>
                <a:srgbClr val="2F3F94"/>
              </a:solidFill>
              <a:latin typeface="Trebuchet MS" panose="020B0603020202020204" pitchFamily="34" charset="0"/>
              <a:sym typeface="Arial"/>
            </a:endParaRP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000000"/>
                </a:solidFill>
                <a:latin typeface="Trebuchet MS" panose="020B0603020202020204" pitchFamily="34" charset="0"/>
                <a:sym typeface="Arial"/>
              </a:rPr>
              <a:t>Solução</a:t>
            </a:r>
            <a:endParaRPr sz="1400" b="0" i="0" u="none" strike="noStrike" cap="none" dirty="0">
              <a:solidFill>
                <a:srgbClr val="000000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1083012" y="3249562"/>
            <a:ext cx="4208834" cy="225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50" marR="0" lvl="0" indent="-171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1800" b="0" i="0" u="none" strike="noStrike" cap="none" dirty="0">
                <a:solidFill>
                  <a:srgbClr val="000000"/>
                </a:solidFill>
                <a:latin typeface="Trebuchet MS" panose="020B0603020202020204" pitchFamily="34" charset="0"/>
                <a:sym typeface="Arial"/>
              </a:rPr>
              <a:t>App para controle de Gerenciamento de psicólogos</a:t>
            </a:r>
          </a:p>
          <a:p>
            <a:pPr marL="171450" marR="0" lvl="0" indent="-171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1800" dirty="0">
                <a:latin typeface="Trebuchet MS" panose="020B0603020202020204" pitchFamily="34" charset="0"/>
              </a:rPr>
              <a:t>Cadastro de pacientes</a:t>
            </a:r>
          </a:p>
          <a:p>
            <a:pPr marL="171450" marR="0" lvl="0" indent="-171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1800" b="0" i="0" u="none" strike="noStrike" cap="none" dirty="0">
                <a:solidFill>
                  <a:srgbClr val="000000"/>
                </a:solidFill>
                <a:latin typeface="Trebuchet MS" panose="020B0603020202020204" pitchFamily="34" charset="0"/>
                <a:sym typeface="Arial"/>
              </a:rPr>
              <a:t>Cadastro de sessões</a:t>
            </a:r>
          </a:p>
          <a:p>
            <a:pPr marL="171450" marR="0" lvl="0" indent="-171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1800" dirty="0">
                <a:latin typeface="Trebuchet MS" panose="020B0603020202020204" pitchFamily="34" charset="0"/>
              </a:rPr>
              <a:t>Relatórios de pacientes e sessões</a:t>
            </a:r>
          </a:p>
          <a:p>
            <a:pPr marL="171450" marR="0" lvl="0" indent="-171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pt-BR" sz="1800" b="0" i="0" u="none" strike="noStrike" cap="none" dirty="0">
                <a:solidFill>
                  <a:srgbClr val="000000"/>
                </a:solidFill>
                <a:latin typeface="Trebuchet MS" panose="020B0603020202020204" pitchFamily="34" charset="0"/>
                <a:sym typeface="Arial"/>
              </a:rPr>
              <a:t>Agenda</a:t>
            </a:r>
            <a:endParaRPr sz="1800" b="0" i="0" u="none" strike="noStrike" cap="none" dirty="0">
              <a:solidFill>
                <a:srgbClr val="000000"/>
              </a:solidFill>
              <a:latin typeface="Trebuchet MS" panose="020B0603020202020204" pitchFamily="34" charset="0"/>
              <a:sym typeface="Arial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C587B2E-773B-D0C3-1717-5B83DE138416}"/>
              </a:ext>
            </a:extLst>
          </p:cNvPr>
          <p:cNvGrpSpPr/>
          <p:nvPr/>
        </p:nvGrpSpPr>
        <p:grpSpPr>
          <a:xfrm>
            <a:off x="6489101" y="2184747"/>
            <a:ext cx="5149648" cy="2840841"/>
            <a:chOff x="6489101" y="2184747"/>
            <a:chExt cx="5149648" cy="2840841"/>
          </a:xfrm>
        </p:grpSpPr>
        <p:pic>
          <p:nvPicPr>
            <p:cNvPr id="1026" name="Picture 2" descr="React (JavaScript) – Wikipédia, a enciclopédia livre">
              <a:extLst>
                <a:ext uri="{FF2B5EF4-FFF2-40B4-BE49-F238E27FC236}">
                  <a16:creationId xmlns:a16="http://schemas.microsoft.com/office/drawing/2014/main" id="{4872A9E0-081D-C1C9-716B-739DB036A4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8250" y="2184747"/>
              <a:ext cx="1452562" cy="125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Node.js – Wikipédia, a enciclopédia livre">
              <a:extLst>
                <a:ext uri="{FF2B5EF4-FFF2-40B4-BE49-F238E27FC236}">
                  <a16:creationId xmlns:a16="http://schemas.microsoft.com/office/drawing/2014/main" id="{F8120747-E6FD-B3F3-62F7-8B179FE99E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8916" y="2277976"/>
              <a:ext cx="2065893" cy="1259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Tutorial de CRUD com Node.js, Sequelize e MySQL – LuizTools">
              <a:extLst>
                <a:ext uri="{FF2B5EF4-FFF2-40B4-BE49-F238E27FC236}">
                  <a16:creationId xmlns:a16="http://schemas.microsoft.com/office/drawing/2014/main" id="{B537EE94-6AF4-768C-F058-A8A6FC15EA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3753" y="3799324"/>
              <a:ext cx="1974996" cy="822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TypeScript: How Type Guards Can Help You Get Rid of 'as' | Theodo">
              <a:extLst>
                <a:ext uri="{FF2B5EF4-FFF2-40B4-BE49-F238E27FC236}">
                  <a16:creationId xmlns:a16="http://schemas.microsoft.com/office/drawing/2014/main" id="{29A2A3B9-17FF-F0CF-BDD8-1A7FD82581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9101" y="3444438"/>
              <a:ext cx="2895600" cy="1581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_1661331749">
            <a:hlinkClick r:id="" action="ppaction://media"/>
            <a:extLst>
              <a:ext uri="{FF2B5EF4-FFF2-40B4-BE49-F238E27FC236}">
                <a16:creationId xmlns:a16="http://schemas.microsoft.com/office/drawing/2014/main" id="{866F5D5C-F84B-FA42-BCB2-422A05992D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55600"/>
            <a:ext cx="121920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3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4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/>
          <p:nvPr/>
        </p:nvSpPr>
        <p:spPr>
          <a:xfrm>
            <a:off x="668655" y="609600"/>
            <a:ext cx="10854690" cy="563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1366235" y="1097869"/>
            <a:ext cx="4208833" cy="153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0C92AA"/>
                </a:solidFill>
                <a:latin typeface="Trebuchet MS" panose="020B0603020202020204" pitchFamily="34" charset="0"/>
                <a:sym typeface="Arial"/>
              </a:rPr>
              <a:t>04.</a:t>
            </a:r>
            <a:endParaRPr sz="1400" b="0" i="0" u="none" strike="noStrike" cap="none" dirty="0">
              <a:solidFill>
                <a:srgbClr val="0C92AA"/>
              </a:solidFill>
              <a:latin typeface="Trebuchet MS" panose="020B0603020202020204" pitchFamily="34" charset="0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chemeClr val="lt1"/>
                </a:solidFill>
                <a:latin typeface="Trebuchet MS" panose="020B0603020202020204" pitchFamily="34" charset="0"/>
                <a:sym typeface="Arial"/>
              </a:rPr>
              <a:t>Diferencial</a:t>
            </a:r>
            <a:endParaRPr sz="1400" b="0" i="0" u="none" strike="noStrike" cap="none" dirty="0">
              <a:solidFill>
                <a:srgbClr val="000000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168" name="Google Shape;168;p20"/>
          <p:cNvSpPr/>
          <p:nvPr/>
        </p:nvSpPr>
        <p:spPr>
          <a:xfrm rot="5400000" flipH="1">
            <a:off x="110935" y="3360907"/>
            <a:ext cx="1115440" cy="136186"/>
          </a:xfrm>
          <a:prstGeom prst="rect">
            <a:avLst/>
          </a:prstGeom>
          <a:solidFill>
            <a:srgbClr val="02A3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F014143-21EB-5787-1052-93F1E4836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966" y="3110963"/>
            <a:ext cx="8062068" cy="2937801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D02693AC-FC93-A730-091C-98EF47619D67}"/>
              </a:ext>
            </a:extLst>
          </p:cNvPr>
          <p:cNvGrpSpPr/>
          <p:nvPr/>
        </p:nvGrpSpPr>
        <p:grpSpPr>
          <a:xfrm>
            <a:off x="6050510" y="1424329"/>
            <a:ext cx="4513809" cy="812490"/>
            <a:chOff x="6050510" y="1424329"/>
            <a:chExt cx="4513809" cy="812490"/>
          </a:xfrm>
        </p:grpSpPr>
        <p:sp>
          <p:nvSpPr>
            <p:cNvPr id="167" name="Google Shape;167;p20"/>
            <p:cNvSpPr txBox="1"/>
            <p:nvPr/>
          </p:nvSpPr>
          <p:spPr>
            <a:xfrm>
              <a:off x="6355485" y="1424329"/>
              <a:ext cx="4208834" cy="8124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0" i="0" u="none" strike="noStrike" cap="none" dirty="0">
                  <a:solidFill>
                    <a:schemeClr val="lt1"/>
                  </a:solidFill>
                  <a:latin typeface="Trebuchet MS" panose="020B0603020202020204" pitchFamily="34" charset="0"/>
                  <a:sym typeface="Arial"/>
                </a:rPr>
                <a:t>O que a solução tem de especial?</a:t>
              </a: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lang="pt-BR" sz="1200" dirty="0">
                <a:solidFill>
                  <a:schemeClr val="lt1"/>
                </a:solidFill>
                <a:latin typeface="Trebuchet MS" panose="020B0603020202020204" pitchFamily="34" charset="0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pt-BR" sz="1200" b="0" i="0" u="none" strike="noStrike" cap="none" dirty="0">
                  <a:solidFill>
                    <a:schemeClr val="lt1"/>
                  </a:solidFill>
                  <a:latin typeface="Trebuchet MS" panose="020B0603020202020204" pitchFamily="34" charset="0"/>
                  <a:sym typeface="Arial"/>
                </a:rPr>
                <a:t>Agenda unificada com o controle de pacientes e sessões.</a:t>
              </a:r>
            </a:p>
          </p:txBody>
        </p:sp>
        <p:sp>
          <p:nvSpPr>
            <p:cNvPr id="9" name="Google Shape;498;p36">
              <a:extLst>
                <a:ext uri="{FF2B5EF4-FFF2-40B4-BE49-F238E27FC236}">
                  <a16:creationId xmlns:a16="http://schemas.microsoft.com/office/drawing/2014/main" id="{3EA40827-FD6B-1B34-E3F7-D706C4A89AD5}"/>
                </a:ext>
              </a:extLst>
            </p:cNvPr>
            <p:cNvSpPr/>
            <p:nvPr/>
          </p:nvSpPr>
          <p:spPr>
            <a:xfrm>
              <a:off x="6050510" y="1864212"/>
              <a:ext cx="304975" cy="328120"/>
            </a:xfrm>
            <a:custGeom>
              <a:avLst/>
              <a:gdLst/>
              <a:ahLst/>
              <a:cxnLst/>
              <a:rect l="l" t="t" r="r" b="b"/>
              <a:pathLst>
                <a:path w="590" h="634" extrusionOk="0">
                  <a:moveTo>
                    <a:pt x="442" y="559"/>
                  </a:moveTo>
                  <a:lnTo>
                    <a:pt x="442" y="559"/>
                  </a:lnTo>
                  <a:cubicBezTo>
                    <a:pt x="471" y="559"/>
                    <a:pt x="471" y="559"/>
                    <a:pt x="471" y="559"/>
                  </a:cubicBezTo>
                  <a:cubicBezTo>
                    <a:pt x="501" y="559"/>
                    <a:pt x="516" y="530"/>
                    <a:pt x="516" y="515"/>
                  </a:cubicBezTo>
                  <a:cubicBezTo>
                    <a:pt x="516" y="471"/>
                    <a:pt x="516" y="471"/>
                    <a:pt x="516" y="471"/>
                  </a:cubicBezTo>
                  <a:cubicBezTo>
                    <a:pt x="516" y="456"/>
                    <a:pt x="501" y="442"/>
                    <a:pt x="471" y="442"/>
                  </a:cubicBezTo>
                  <a:cubicBezTo>
                    <a:pt x="442" y="442"/>
                    <a:pt x="442" y="442"/>
                    <a:pt x="442" y="442"/>
                  </a:cubicBezTo>
                  <a:cubicBezTo>
                    <a:pt x="412" y="442"/>
                    <a:pt x="398" y="456"/>
                    <a:pt x="398" y="471"/>
                  </a:cubicBezTo>
                  <a:cubicBezTo>
                    <a:pt x="398" y="515"/>
                    <a:pt x="398" y="515"/>
                    <a:pt x="398" y="515"/>
                  </a:cubicBezTo>
                  <a:cubicBezTo>
                    <a:pt x="398" y="530"/>
                    <a:pt x="412" y="559"/>
                    <a:pt x="442" y="559"/>
                  </a:cubicBezTo>
                  <a:close/>
                  <a:moveTo>
                    <a:pt x="442" y="471"/>
                  </a:moveTo>
                  <a:lnTo>
                    <a:pt x="442" y="471"/>
                  </a:lnTo>
                  <a:cubicBezTo>
                    <a:pt x="471" y="471"/>
                    <a:pt x="471" y="471"/>
                    <a:pt x="471" y="471"/>
                  </a:cubicBezTo>
                  <a:cubicBezTo>
                    <a:pt x="471" y="515"/>
                    <a:pt x="471" y="515"/>
                    <a:pt x="471" y="515"/>
                  </a:cubicBezTo>
                  <a:cubicBezTo>
                    <a:pt x="442" y="515"/>
                    <a:pt x="442" y="515"/>
                    <a:pt x="442" y="515"/>
                  </a:cubicBezTo>
                  <a:lnTo>
                    <a:pt x="442" y="471"/>
                  </a:lnTo>
                  <a:close/>
                  <a:moveTo>
                    <a:pt x="442" y="397"/>
                  </a:moveTo>
                  <a:lnTo>
                    <a:pt x="442" y="397"/>
                  </a:lnTo>
                  <a:cubicBezTo>
                    <a:pt x="471" y="397"/>
                    <a:pt x="471" y="397"/>
                    <a:pt x="471" y="397"/>
                  </a:cubicBezTo>
                  <a:cubicBezTo>
                    <a:pt x="501" y="397"/>
                    <a:pt x="516" y="383"/>
                    <a:pt x="516" y="353"/>
                  </a:cubicBezTo>
                  <a:cubicBezTo>
                    <a:pt x="516" y="324"/>
                    <a:pt x="516" y="324"/>
                    <a:pt x="516" y="324"/>
                  </a:cubicBezTo>
                  <a:cubicBezTo>
                    <a:pt x="516" y="294"/>
                    <a:pt x="501" y="280"/>
                    <a:pt x="471" y="280"/>
                  </a:cubicBezTo>
                  <a:cubicBezTo>
                    <a:pt x="442" y="280"/>
                    <a:pt x="442" y="280"/>
                    <a:pt x="442" y="280"/>
                  </a:cubicBezTo>
                  <a:cubicBezTo>
                    <a:pt x="412" y="280"/>
                    <a:pt x="398" y="294"/>
                    <a:pt x="398" y="324"/>
                  </a:cubicBezTo>
                  <a:cubicBezTo>
                    <a:pt x="398" y="353"/>
                    <a:pt x="398" y="353"/>
                    <a:pt x="398" y="353"/>
                  </a:cubicBezTo>
                  <a:cubicBezTo>
                    <a:pt x="398" y="383"/>
                    <a:pt x="412" y="397"/>
                    <a:pt x="442" y="397"/>
                  </a:cubicBezTo>
                  <a:close/>
                  <a:moveTo>
                    <a:pt x="442" y="324"/>
                  </a:moveTo>
                  <a:lnTo>
                    <a:pt x="442" y="324"/>
                  </a:lnTo>
                  <a:cubicBezTo>
                    <a:pt x="471" y="324"/>
                    <a:pt x="471" y="324"/>
                    <a:pt x="471" y="324"/>
                  </a:cubicBezTo>
                  <a:cubicBezTo>
                    <a:pt x="471" y="353"/>
                    <a:pt x="471" y="353"/>
                    <a:pt x="471" y="353"/>
                  </a:cubicBezTo>
                  <a:cubicBezTo>
                    <a:pt x="442" y="353"/>
                    <a:pt x="442" y="353"/>
                    <a:pt x="442" y="353"/>
                  </a:cubicBezTo>
                  <a:lnTo>
                    <a:pt x="442" y="324"/>
                  </a:lnTo>
                  <a:close/>
                  <a:moveTo>
                    <a:pt x="516" y="44"/>
                  </a:moveTo>
                  <a:lnTo>
                    <a:pt x="516" y="44"/>
                  </a:lnTo>
                  <a:cubicBezTo>
                    <a:pt x="442" y="44"/>
                    <a:pt x="442" y="44"/>
                    <a:pt x="442" y="44"/>
                  </a:cubicBezTo>
                  <a:cubicBezTo>
                    <a:pt x="442" y="29"/>
                    <a:pt x="442" y="29"/>
                    <a:pt x="442" y="29"/>
                  </a:cubicBezTo>
                  <a:cubicBezTo>
                    <a:pt x="442" y="15"/>
                    <a:pt x="427" y="0"/>
                    <a:pt x="412" y="0"/>
                  </a:cubicBezTo>
                  <a:cubicBezTo>
                    <a:pt x="412" y="0"/>
                    <a:pt x="398" y="15"/>
                    <a:pt x="398" y="29"/>
                  </a:cubicBezTo>
                  <a:cubicBezTo>
                    <a:pt x="398" y="44"/>
                    <a:pt x="398" y="44"/>
                    <a:pt x="398" y="44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207" y="29"/>
                    <a:pt x="207" y="29"/>
                    <a:pt x="207" y="29"/>
                  </a:cubicBezTo>
                  <a:cubicBezTo>
                    <a:pt x="207" y="15"/>
                    <a:pt x="192" y="0"/>
                    <a:pt x="177" y="0"/>
                  </a:cubicBezTo>
                  <a:cubicBezTo>
                    <a:pt x="177" y="0"/>
                    <a:pt x="162" y="15"/>
                    <a:pt x="162" y="29"/>
                  </a:cubicBezTo>
                  <a:cubicBezTo>
                    <a:pt x="162" y="44"/>
                    <a:pt x="162" y="44"/>
                    <a:pt x="162" y="44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44" y="44"/>
                    <a:pt x="0" y="74"/>
                    <a:pt x="0" y="118"/>
                  </a:cubicBezTo>
                  <a:cubicBezTo>
                    <a:pt x="0" y="559"/>
                    <a:pt x="0" y="559"/>
                    <a:pt x="0" y="559"/>
                  </a:cubicBezTo>
                  <a:cubicBezTo>
                    <a:pt x="0" y="604"/>
                    <a:pt x="44" y="633"/>
                    <a:pt x="89" y="633"/>
                  </a:cubicBezTo>
                  <a:cubicBezTo>
                    <a:pt x="516" y="633"/>
                    <a:pt x="516" y="633"/>
                    <a:pt x="516" y="633"/>
                  </a:cubicBezTo>
                  <a:cubicBezTo>
                    <a:pt x="560" y="633"/>
                    <a:pt x="589" y="604"/>
                    <a:pt x="589" y="559"/>
                  </a:cubicBezTo>
                  <a:cubicBezTo>
                    <a:pt x="589" y="118"/>
                    <a:pt x="589" y="118"/>
                    <a:pt x="589" y="118"/>
                  </a:cubicBezTo>
                  <a:cubicBezTo>
                    <a:pt x="589" y="74"/>
                    <a:pt x="560" y="44"/>
                    <a:pt x="516" y="44"/>
                  </a:cubicBezTo>
                  <a:close/>
                  <a:moveTo>
                    <a:pt x="560" y="559"/>
                  </a:moveTo>
                  <a:lnTo>
                    <a:pt x="560" y="559"/>
                  </a:lnTo>
                  <a:cubicBezTo>
                    <a:pt x="560" y="574"/>
                    <a:pt x="530" y="589"/>
                    <a:pt x="516" y="589"/>
                  </a:cubicBezTo>
                  <a:cubicBezTo>
                    <a:pt x="89" y="589"/>
                    <a:pt x="89" y="589"/>
                    <a:pt x="89" y="589"/>
                  </a:cubicBezTo>
                  <a:cubicBezTo>
                    <a:pt x="59" y="589"/>
                    <a:pt x="44" y="574"/>
                    <a:pt x="44" y="559"/>
                  </a:cubicBezTo>
                  <a:cubicBezTo>
                    <a:pt x="44" y="206"/>
                    <a:pt x="44" y="206"/>
                    <a:pt x="44" y="206"/>
                  </a:cubicBezTo>
                  <a:cubicBezTo>
                    <a:pt x="560" y="206"/>
                    <a:pt x="560" y="206"/>
                    <a:pt x="560" y="206"/>
                  </a:cubicBezTo>
                  <a:lnTo>
                    <a:pt x="560" y="559"/>
                  </a:lnTo>
                  <a:close/>
                  <a:moveTo>
                    <a:pt x="560" y="162"/>
                  </a:moveTo>
                  <a:lnTo>
                    <a:pt x="560" y="162"/>
                  </a:lnTo>
                  <a:cubicBezTo>
                    <a:pt x="44" y="162"/>
                    <a:pt x="44" y="162"/>
                    <a:pt x="44" y="162"/>
                  </a:cubicBezTo>
                  <a:cubicBezTo>
                    <a:pt x="44" y="118"/>
                    <a:pt x="44" y="118"/>
                    <a:pt x="44" y="118"/>
                  </a:cubicBezTo>
                  <a:cubicBezTo>
                    <a:pt x="44" y="103"/>
                    <a:pt x="59" y="88"/>
                    <a:pt x="89" y="88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2" y="118"/>
                    <a:pt x="177" y="118"/>
                    <a:pt x="177" y="118"/>
                  </a:cubicBezTo>
                  <a:cubicBezTo>
                    <a:pt x="192" y="118"/>
                    <a:pt x="207" y="118"/>
                    <a:pt x="207" y="103"/>
                  </a:cubicBezTo>
                  <a:cubicBezTo>
                    <a:pt x="207" y="88"/>
                    <a:pt x="207" y="88"/>
                    <a:pt x="207" y="88"/>
                  </a:cubicBezTo>
                  <a:cubicBezTo>
                    <a:pt x="398" y="88"/>
                    <a:pt x="398" y="88"/>
                    <a:pt x="398" y="88"/>
                  </a:cubicBezTo>
                  <a:cubicBezTo>
                    <a:pt x="398" y="103"/>
                    <a:pt x="398" y="103"/>
                    <a:pt x="398" y="103"/>
                  </a:cubicBezTo>
                  <a:cubicBezTo>
                    <a:pt x="398" y="118"/>
                    <a:pt x="412" y="118"/>
                    <a:pt x="412" y="118"/>
                  </a:cubicBezTo>
                  <a:cubicBezTo>
                    <a:pt x="427" y="118"/>
                    <a:pt x="442" y="118"/>
                    <a:pt x="442" y="103"/>
                  </a:cubicBezTo>
                  <a:cubicBezTo>
                    <a:pt x="442" y="88"/>
                    <a:pt x="442" y="88"/>
                    <a:pt x="442" y="88"/>
                  </a:cubicBezTo>
                  <a:cubicBezTo>
                    <a:pt x="516" y="88"/>
                    <a:pt x="516" y="88"/>
                    <a:pt x="516" y="88"/>
                  </a:cubicBezTo>
                  <a:cubicBezTo>
                    <a:pt x="530" y="88"/>
                    <a:pt x="560" y="103"/>
                    <a:pt x="560" y="118"/>
                  </a:cubicBezTo>
                  <a:lnTo>
                    <a:pt x="560" y="162"/>
                  </a:lnTo>
                  <a:close/>
                  <a:moveTo>
                    <a:pt x="118" y="397"/>
                  </a:moveTo>
                  <a:lnTo>
                    <a:pt x="118" y="397"/>
                  </a:lnTo>
                  <a:cubicBezTo>
                    <a:pt x="162" y="397"/>
                    <a:pt x="162" y="397"/>
                    <a:pt x="162" y="397"/>
                  </a:cubicBezTo>
                  <a:cubicBezTo>
                    <a:pt x="177" y="397"/>
                    <a:pt x="207" y="383"/>
                    <a:pt x="207" y="353"/>
                  </a:cubicBezTo>
                  <a:cubicBezTo>
                    <a:pt x="207" y="324"/>
                    <a:pt x="207" y="324"/>
                    <a:pt x="207" y="324"/>
                  </a:cubicBezTo>
                  <a:cubicBezTo>
                    <a:pt x="207" y="294"/>
                    <a:pt x="177" y="280"/>
                    <a:pt x="162" y="280"/>
                  </a:cubicBezTo>
                  <a:cubicBezTo>
                    <a:pt x="118" y="280"/>
                    <a:pt x="118" y="280"/>
                    <a:pt x="118" y="280"/>
                  </a:cubicBezTo>
                  <a:cubicBezTo>
                    <a:pt x="103" y="280"/>
                    <a:pt x="89" y="294"/>
                    <a:pt x="89" y="324"/>
                  </a:cubicBezTo>
                  <a:cubicBezTo>
                    <a:pt x="89" y="353"/>
                    <a:pt x="89" y="353"/>
                    <a:pt x="89" y="353"/>
                  </a:cubicBezTo>
                  <a:cubicBezTo>
                    <a:pt x="89" y="383"/>
                    <a:pt x="103" y="397"/>
                    <a:pt x="118" y="397"/>
                  </a:cubicBezTo>
                  <a:close/>
                  <a:moveTo>
                    <a:pt x="118" y="324"/>
                  </a:moveTo>
                  <a:lnTo>
                    <a:pt x="118" y="324"/>
                  </a:lnTo>
                  <a:cubicBezTo>
                    <a:pt x="162" y="324"/>
                    <a:pt x="162" y="324"/>
                    <a:pt x="162" y="324"/>
                  </a:cubicBezTo>
                  <a:cubicBezTo>
                    <a:pt x="162" y="353"/>
                    <a:pt x="162" y="353"/>
                    <a:pt x="162" y="353"/>
                  </a:cubicBezTo>
                  <a:cubicBezTo>
                    <a:pt x="118" y="353"/>
                    <a:pt x="118" y="353"/>
                    <a:pt x="118" y="353"/>
                  </a:cubicBezTo>
                  <a:lnTo>
                    <a:pt x="118" y="324"/>
                  </a:lnTo>
                  <a:close/>
                  <a:moveTo>
                    <a:pt x="280" y="397"/>
                  </a:moveTo>
                  <a:lnTo>
                    <a:pt x="280" y="397"/>
                  </a:lnTo>
                  <a:cubicBezTo>
                    <a:pt x="324" y="397"/>
                    <a:pt x="324" y="397"/>
                    <a:pt x="324" y="397"/>
                  </a:cubicBezTo>
                  <a:cubicBezTo>
                    <a:pt x="339" y="397"/>
                    <a:pt x="354" y="383"/>
                    <a:pt x="354" y="353"/>
                  </a:cubicBezTo>
                  <a:cubicBezTo>
                    <a:pt x="354" y="324"/>
                    <a:pt x="354" y="324"/>
                    <a:pt x="354" y="324"/>
                  </a:cubicBezTo>
                  <a:cubicBezTo>
                    <a:pt x="354" y="294"/>
                    <a:pt x="339" y="280"/>
                    <a:pt x="324" y="280"/>
                  </a:cubicBezTo>
                  <a:cubicBezTo>
                    <a:pt x="280" y="280"/>
                    <a:pt x="280" y="280"/>
                    <a:pt x="280" y="280"/>
                  </a:cubicBezTo>
                  <a:cubicBezTo>
                    <a:pt x="265" y="280"/>
                    <a:pt x="236" y="294"/>
                    <a:pt x="236" y="324"/>
                  </a:cubicBezTo>
                  <a:cubicBezTo>
                    <a:pt x="236" y="353"/>
                    <a:pt x="236" y="353"/>
                    <a:pt x="236" y="353"/>
                  </a:cubicBezTo>
                  <a:cubicBezTo>
                    <a:pt x="236" y="383"/>
                    <a:pt x="265" y="397"/>
                    <a:pt x="280" y="397"/>
                  </a:cubicBezTo>
                  <a:close/>
                  <a:moveTo>
                    <a:pt x="280" y="324"/>
                  </a:moveTo>
                  <a:lnTo>
                    <a:pt x="280" y="324"/>
                  </a:lnTo>
                  <a:cubicBezTo>
                    <a:pt x="324" y="324"/>
                    <a:pt x="324" y="324"/>
                    <a:pt x="324" y="324"/>
                  </a:cubicBezTo>
                  <a:cubicBezTo>
                    <a:pt x="324" y="353"/>
                    <a:pt x="324" y="353"/>
                    <a:pt x="324" y="353"/>
                  </a:cubicBezTo>
                  <a:cubicBezTo>
                    <a:pt x="280" y="353"/>
                    <a:pt x="280" y="353"/>
                    <a:pt x="280" y="353"/>
                  </a:cubicBezTo>
                  <a:lnTo>
                    <a:pt x="280" y="324"/>
                  </a:lnTo>
                  <a:close/>
                  <a:moveTo>
                    <a:pt x="118" y="559"/>
                  </a:moveTo>
                  <a:lnTo>
                    <a:pt x="118" y="559"/>
                  </a:lnTo>
                  <a:cubicBezTo>
                    <a:pt x="162" y="559"/>
                    <a:pt x="162" y="559"/>
                    <a:pt x="162" y="559"/>
                  </a:cubicBezTo>
                  <a:cubicBezTo>
                    <a:pt x="177" y="559"/>
                    <a:pt x="207" y="530"/>
                    <a:pt x="207" y="515"/>
                  </a:cubicBezTo>
                  <a:cubicBezTo>
                    <a:pt x="207" y="471"/>
                    <a:pt x="207" y="471"/>
                    <a:pt x="207" y="471"/>
                  </a:cubicBezTo>
                  <a:cubicBezTo>
                    <a:pt x="207" y="456"/>
                    <a:pt x="177" y="442"/>
                    <a:pt x="162" y="442"/>
                  </a:cubicBezTo>
                  <a:cubicBezTo>
                    <a:pt x="118" y="442"/>
                    <a:pt x="118" y="442"/>
                    <a:pt x="118" y="442"/>
                  </a:cubicBezTo>
                  <a:cubicBezTo>
                    <a:pt x="103" y="442"/>
                    <a:pt x="89" y="456"/>
                    <a:pt x="89" y="471"/>
                  </a:cubicBezTo>
                  <a:cubicBezTo>
                    <a:pt x="89" y="515"/>
                    <a:pt x="89" y="515"/>
                    <a:pt x="89" y="515"/>
                  </a:cubicBezTo>
                  <a:cubicBezTo>
                    <a:pt x="89" y="530"/>
                    <a:pt x="103" y="559"/>
                    <a:pt x="118" y="559"/>
                  </a:cubicBezTo>
                  <a:close/>
                  <a:moveTo>
                    <a:pt x="118" y="471"/>
                  </a:moveTo>
                  <a:lnTo>
                    <a:pt x="118" y="471"/>
                  </a:lnTo>
                  <a:cubicBezTo>
                    <a:pt x="162" y="471"/>
                    <a:pt x="162" y="471"/>
                    <a:pt x="162" y="471"/>
                  </a:cubicBezTo>
                  <a:cubicBezTo>
                    <a:pt x="162" y="515"/>
                    <a:pt x="162" y="515"/>
                    <a:pt x="162" y="515"/>
                  </a:cubicBezTo>
                  <a:cubicBezTo>
                    <a:pt x="118" y="515"/>
                    <a:pt x="118" y="515"/>
                    <a:pt x="118" y="515"/>
                  </a:cubicBezTo>
                  <a:lnTo>
                    <a:pt x="118" y="471"/>
                  </a:lnTo>
                  <a:close/>
                  <a:moveTo>
                    <a:pt x="280" y="559"/>
                  </a:moveTo>
                  <a:lnTo>
                    <a:pt x="280" y="559"/>
                  </a:lnTo>
                  <a:cubicBezTo>
                    <a:pt x="324" y="559"/>
                    <a:pt x="324" y="559"/>
                    <a:pt x="324" y="559"/>
                  </a:cubicBezTo>
                  <a:cubicBezTo>
                    <a:pt x="339" y="559"/>
                    <a:pt x="354" y="530"/>
                    <a:pt x="354" y="515"/>
                  </a:cubicBezTo>
                  <a:cubicBezTo>
                    <a:pt x="354" y="471"/>
                    <a:pt x="354" y="471"/>
                    <a:pt x="354" y="471"/>
                  </a:cubicBezTo>
                  <a:cubicBezTo>
                    <a:pt x="354" y="456"/>
                    <a:pt x="339" y="442"/>
                    <a:pt x="324" y="442"/>
                  </a:cubicBezTo>
                  <a:cubicBezTo>
                    <a:pt x="280" y="442"/>
                    <a:pt x="280" y="442"/>
                    <a:pt x="280" y="442"/>
                  </a:cubicBezTo>
                  <a:cubicBezTo>
                    <a:pt x="265" y="442"/>
                    <a:pt x="236" y="456"/>
                    <a:pt x="236" y="471"/>
                  </a:cubicBezTo>
                  <a:cubicBezTo>
                    <a:pt x="236" y="515"/>
                    <a:pt x="236" y="515"/>
                    <a:pt x="236" y="515"/>
                  </a:cubicBezTo>
                  <a:cubicBezTo>
                    <a:pt x="236" y="530"/>
                    <a:pt x="265" y="559"/>
                    <a:pt x="280" y="559"/>
                  </a:cubicBezTo>
                  <a:close/>
                  <a:moveTo>
                    <a:pt x="280" y="471"/>
                  </a:moveTo>
                  <a:lnTo>
                    <a:pt x="280" y="471"/>
                  </a:lnTo>
                  <a:cubicBezTo>
                    <a:pt x="324" y="471"/>
                    <a:pt x="324" y="471"/>
                    <a:pt x="324" y="471"/>
                  </a:cubicBezTo>
                  <a:cubicBezTo>
                    <a:pt x="324" y="515"/>
                    <a:pt x="324" y="515"/>
                    <a:pt x="324" y="515"/>
                  </a:cubicBezTo>
                  <a:cubicBezTo>
                    <a:pt x="280" y="515"/>
                    <a:pt x="280" y="515"/>
                    <a:pt x="280" y="515"/>
                  </a:cubicBezTo>
                  <a:lnTo>
                    <a:pt x="280" y="471"/>
                  </a:ln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A19C02B6-1255-4681-9B1B-5B32B774B89B}"/>
              </a:ext>
            </a:extLst>
          </p:cNvPr>
          <p:cNvGrpSpPr/>
          <p:nvPr/>
        </p:nvGrpSpPr>
        <p:grpSpPr>
          <a:xfrm>
            <a:off x="1789320" y="2474788"/>
            <a:ext cx="3629345" cy="511696"/>
            <a:chOff x="1789320" y="2474788"/>
            <a:chExt cx="3629345" cy="511696"/>
          </a:xfrm>
        </p:grpSpPr>
        <p:sp>
          <p:nvSpPr>
            <p:cNvPr id="177" name="Google Shape;177;p21"/>
            <p:cNvSpPr/>
            <p:nvPr/>
          </p:nvSpPr>
          <p:spPr>
            <a:xfrm>
              <a:off x="1789320" y="2474788"/>
              <a:ext cx="511696" cy="511696"/>
            </a:xfrm>
            <a:prstGeom prst="roundRect">
              <a:avLst>
                <a:gd name="adj" fmla="val 16667"/>
              </a:avLst>
            </a:prstGeom>
            <a:solidFill>
              <a:srgbClr val="2F3F94"/>
            </a:solidFill>
            <a:ln>
              <a:solidFill>
                <a:srgbClr val="2F3F94"/>
              </a:solidFill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 dirty="0">
                  <a:solidFill>
                    <a:schemeClr val="lt1"/>
                  </a:solidFill>
                  <a:latin typeface="Trebuchet MS" panose="020B0603020202020204" pitchFamily="34" charset="0"/>
                  <a:sym typeface="Arial"/>
                </a:rPr>
                <a:t>1</a:t>
              </a:r>
              <a:endParaRPr sz="1400" b="0" i="0" u="none" strike="noStrike" cap="none" dirty="0">
                <a:solidFill>
                  <a:srgbClr val="000000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  <p:sp>
          <p:nvSpPr>
            <p:cNvPr id="178" name="Google Shape;178;p21"/>
            <p:cNvSpPr txBox="1"/>
            <p:nvPr/>
          </p:nvSpPr>
          <p:spPr>
            <a:xfrm>
              <a:off x="2530187" y="2561359"/>
              <a:ext cx="2888478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pt-BR" sz="1600" b="0" i="0" u="none" strike="noStrike" cap="none" dirty="0">
                  <a:solidFill>
                    <a:srgbClr val="1A1F20"/>
                  </a:solidFill>
                  <a:latin typeface="Trebuchet MS" panose="020B0603020202020204" pitchFamily="34" charset="0"/>
                  <a:sym typeface="Arial"/>
                </a:rPr>
                <a:t>Sistema simples</a:t>
              </a:r>
              <a:endParaRPr sz="1400" b="0" i="0" u="none" strike="noStrike" cap="none" dirty="0">
                <a:solidFill>
                  <a:srgbClr val="000000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B1FF6B2B-E7FE-27A2-62B0-AF4271DC9116}"/>
              </a:ext>
            </a:extLst>
          </p:cNvPr>
          <p:cNvGrpSpPr/>
          <p:nvPr/>
        </p:nvGrpSpPr>
        <p:grpSpPr>
          <a:xfrm>
            <a:off x="1789320" y="3839709"/>
            <a:ext cx="5091771" cy="511696"/>
            <a:chOff x="1789320" y="3839709"/>
            <a:chExt cx="5091771" cy="511696"/>
          </a:xfrm>
        </p:grpSpPr>
        <p:sp>
          <p:nvSpPr>
            <p:cNvPr id="175" name="Google Shape;175;p21"/>
            <p:cNvSpPr/>
            <p:nvPr/>
          </p:nvSpPr>
          <p:spPr>
            <a:xfrm>
              <a:off x="1789320" y="3839709"/>
              <a:ext cx="511696" cy="511696"/>
            </a:xfrm>
            <a:prstGeom prst="roundRect">
              <a:avLst>
                <a:gd name="adj" fmla="val 1666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>
                  <a:solidFill>
                    <a:schemeClr val="lt1"/>
                  </a:solidFill>
                  <a:latin typeface="Trebuchet MS" panose="020B0603020202020204" pitchFamily="34" charset="0"/>
                  <a:sym typeface="Arial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  <p:sp>
          <p:nvSpPr>
            <p:cNvPr id="180" name="Google Shape;180;p21"/>
            <p:cNvSpPr txBox="1"/>
            <p:nvPr/>
          </p:nvSpPr>
          <p:spPr>
            <a:xfrm>
              <a:off x="2530187" y="3926300"/>
              <a:ext cx="4350904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pt-BR" sz="1600" b="0" i="0" u="none" strike="noStrike" cap="none" dirty="0">
                  <a:solidFill>
                    <a:srgbClr val="1A1F20"/>
                  </a:solidFill>
                  <a:latin typeface="Trebuchet MS" panose="020B0603020202020204" pitchFamily="34" charset="0"/>
                  <a:sym typeface="Arial"/>
                </a:rPr>
                <a:t>Controle das sessões e pacientes</a:t>
              </a:r>
              <a:endParaRPr sz="1400" b="0" i="0" u="none" strike="noStrike" cap="none" dirty="0">
                <a:solidFill>
                  <a:srgbClr val="000000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49180774-D5D1-F741-5D8B-C39FB8B37FF7}"/>
              </a:ext>
            </a:extLst>
          </p:cNvPr>
          <p:cNvGrpSpPr/>
          <p:nvPr/>
        </p:nvGrpSpPr>
        <p:grpSpPr>
          <a:xfrm>
            <a:off x="1789320" y="5141825"/>
            <a:ext cx="6911334" cy="511696"/>
            <a:chOff x="1789320" y="5141825"/>
            <a:chExt cx="6911334" cy="511696"/>
          </a:xfrm>
        </p:grpSpPr>
        <p:sp>
          <p:nvSpPr>
            <p:cNvPr id="176" name="Google Shape;176;p21"/>
            <p:cNvSpPr/>
            <p:nvPr/>
          </p:nvSpPr>
          <p:spPr>
            <a:xfrm>
              <a:off x="1789320" y="5141825"/>
              <a:ext cx="511696" cy="511696"/>
            </a:xfrm>
            <a:prstGeom prst="roundRect">
              <a:avLst>
                <a:gd name="adj" fmla="val 16667"/>
              </a:avLst>
            </a:prstGeom>
            <a:solidFill>
              <a:srgbClr val="46535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pt-BR" sz="1800" b="0" i="0" u="none" strike="noStrike" cap="none" dirty="0">
                  <a:solidFill>
                    <a:schemeClr val="lt1"/>
                  </a:solidFill>
                  <a:latin typeface="Trebuchet MS" panose="020B0603020202020204" pitchFamily="34" charset="0"/>
                  <a:sym typeface="Arial"/>
                </a:rPr>
                <a:t>3</a:t>
              </a:r>
              <a:endParaRPr sz="1400" b="0" i="0" u="none" strike="noStrike" cap="none" dirty="0">
                <a:solidFill>
                  <a:srgbClr val="000000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  <p:sp>
          <p:nvSpPr>
            <p:cNvPr id="182" name="Google Shape;182;p21"/>
            <p:cNvSpPr txBox="1"/>
            <p:nvPr/>
          </p:nvSpPr>
          <p:spPr>
            <a:xfrm>
              <a:off x="2530187" y="5228416"/>
              <a:ext cx="6170467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pt-BR" sz="1600" dirty="0">
                  <a:solidFill>
                    <a:srgbClr val="1A1F20"/>
                  </a:solidFill>
                  <a:latin typeface="Trebuchet MS" panose="020B0603020202020204" pitchFamily="34" charset="0"/>
                </a:rPr>
                <a:t>Profissional coloca todas as informações em um único sistema</a:t>
              </a:r>
              <a:endParaRPr sz="1400" b="0" i="0" u="none" strike="noStrike" cap="none" dirty="0">
                <a:solidFill>
                  <a:srgbClr val="000000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</p:grpSp>
      <p:sp>
        <p:nvSpPr>
          <p:cNvPr id="184" name="Google Shape;184;p21"/>
          <p:cNvSpPr txBox="1"/>
          <p:nvPr/>
        </p:nvSpPr>
        <p:spPr>
          <a:xfrm>
            <a:off x="1789320" y="531442"/>
            <a:ext cx="303032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0" i="0" u="none" strike="noStrike" cap="none" dirty="0">
                <a:solidFill>
                  <a:srgbClr val="2F3F94"/>
                </a:solidFill>
                <a:latin typeface="Trebuchet MS" panose="020B0603020202020204" pitchFamily="34" charset="0"/>
                <a:sym typeface="Arial"/>
              </a:rPr>
              <a:t>05.</a:t>
            </a:r>
            <a:endParaRPr sz="1400" b="0" i="0" u="none" strike="noStrike" cap="none" dirty="0">
              <a:solidFill>
                <a:srgbClr val="2F3F94"/>
              </a:solidFill>
              <a:latin typeface="Trebuchet MS" panose="020B060302020202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0" i="0" u="none" strike="noStrike" cap="none" dirty="0">
                <a:solidFill>
                  <a:schemeClr val="dk1"/>
                </a:solidFill>
                <a:latin typeface="Trebuchet MS" panose="020B0603020202020204" pitchFamily="34" charset="0"/>
                <a:sym typeface="Arial"/>
              </a:rPr>
              <a:t>Impacto</a:t>
            </a:r>
            <a:endParaRPr sz="3800" b="0" i="0" u="none" strike="noStrike" cap="none" dirty="0">
              <a:solidFill>
                <a:schemeClr val="dk1"/>
              </a:solidFill>
              <a:latin typeface="Trebuchet MS" panose="020B0603020202020204" pitchFamily="34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 dirty="0">
                <a:solidFill>
                  <a:srgbClr val="272F30"/>
                </a:solidFill>
                <a:latin typeface="Trebuchet MS" panose="020B0603020202020204" pitchFamily="34" charset="0"/>
                <a:sym typeface="Arial"/>
              </a:rPr>
              <a:t>Como funciona o seu produto?</a:t>
            </a:r>
            <a:endParaRPr sz="1400" b="0" i="0" u="none" strike="noStrike" cap="none" dirty="0">
              <a:solidFill>
                <a:srgbClr val="272F30"/>
              </a:solidFill>
              <a:latin typeface="Trebuchet MS" panose="020B0603020202020204" pitchFamily="34" charset="0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8712" b="8711"/>
          <a:stretch/>
        </p:blipFill>
        <p:spPr>
          <a:xfrm>
            <a:off x="179294" y="170328"/>
            <a:ext cx="11833412" cy="651734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90" name="Google Shape;190;p22"/>
          <p:cNvSpPr/>
          <p:nvPr/>
        </p:nvSpPr>
        <p:spPr>
          <a:xfrm>
            <a:off x="179294" y="125852"/>
            <a:ext cx="11833412" cy="6517343"/>
          </a:xfrm>
          <a:prstGeom prst="rect">
            <a:avLst/>
          </a:prstGeom>
          <a:solidFill>
            <a:schemeClr val="dk1">
              <a:alpha val="3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Trebuchet MS" panose="020B0603020202020204" pitchFamily="34" charset="0"/>
              <a:sym typeface="Arial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1A14810-CAF0-E3A7-9A14-E13F434044CB}"/>
              </a:ext>
            </a:extLst>
          </p:cNvPr>
          <p:cNvGrpSpPr/>
          <p:nvPr/>
        </p:nvGrpSpPr>
        <p:grpSpPr>
          <a:xfrm>
            <a:off x="1082980" y="1285457"/>
            <a:ext cx="4003500" cy="2950047"/>
            <a:chOff x="1082980" y="1285457"/>
            <a:chExt cx="4003500" cy="2950047"/>
          </a:xfrm>
        </p:grpSpPr>
        <p:sp>
          <p:nvSpPr>
            <p:cNvPr id="191" name="Google Shape;191;p22"/>
            <p:cNvSpPr txBox="1"/>
            <p:nvPr/>
          </p:nvSpPr>
          <p:spPr>
            <a:xfrm>
              <a:off x="1082980" y="1285457"/>
              <a:ext cx="3706732" cy="1261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r>
                <a:rPr lang="pt-BR" sz="3800" b="0" i="0" u="none" strike="noStrike" cap="none" dirty="0">
                  <a:solidFill>
                    <a:schemeClr val="lt1"/>
                  </a:solidFill>
                  <a:latin typeface="Trebuchet MS" panose="020B0603020202020204" pitchFamily="34" charset="0"/>
                  <a:sym typeface="Arial"/>
                </a:rPr>
                <a:t>06.</a:t>
              </a:r>
              <a:endParaRPr sz="1400" b="0" i="0" u="none" strike="noStrike" cap="none" dirty="0">
                <a:solidFill>
                  <a:schemeClr val="lt1"/>
                </a:solidFill>
                <a:latin typeface="Trebuchet MS" panose="020B0603020202020204" pitchFamily="34" charset="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800"/>
                <a:buFont typeface="Arial"/>
                <a:buNone/>
              </a:pPr>
              <a:r>
                <a:rPr lang="pt-BR" sz="3800" b="0" i="0" u="none" strike="noStrike" cap="none" dirty="0">
                  <a:solidFill>
                    <a:schemeClr val="lt1"/>
                  </a:solidFill>
                  <a:latin typeface="Trebuchet MS" panose="020B0603020202020204" pitchFamily="34" charset="0"/>
                  <a:sym typeface="Arial"/>
                </a:rPr>
                <a:t>Próximos Passos</a:t>
              </a:r>
              <a:endParaRPr sz="3800" b="0" i="0" u="none" strike="noStrike" cap="none" dirty="0">
                <a:solidFill>
                  <a:schemeClr val="accent1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  <p:sp>
          <p:nvSpPr>
            <p:cNvPr id="192" name="Google Shape;192;p22"/>
            <p:cNvSpPr txBox="1"/>
            <p:nvPr/>
          </p:nvSpPr>
          <p:spPr>
            <a:xfrm>
              <a:off x="1082980" y="3863204"/>
              <a:ext cx="4003500" cy="37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pt-BR" sz="1400" b="1" i="0" u="none" strike="noStrike" cap="none" dirty="0">
                  <a:solidFill>
                    <a:schemeClr val="lt1"/>
                  </a:solidFill>
                  <a:latin typeface="Trebuchet MS" panose="020B0603020202020204" pitchFamily="34" charset="0"/>
                  <a:sym typeface="Arial"/>
                </a:rPr>
                <a:t>Qual a sua visão para o futuro da solução?</a:t>
              </a:r>
              <a:endParaRPr sz="1400" b="1" i="0" u="none" strike="noStrike" cap="none" dirty="0">
                <a:solidFill>
                  <a:schemeClr val="lt1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3882DEB-D5B4-390A-F887-FA5D48403378}"/>
              </a:ext>
            </a:extLst>
          </p:cNvPr>
          <p:cNvGrpSpPr/>
          <p:nvPr/>
        </p:nvGrpSpPr>
        <p:grpSpPr>
          <a:xfrm>
            <a:off x="5921344" y="3212997"/>
            <a:ext cx="3784617" cy="511696"/>
            <a:chOff x="5921344" y="3212997"/>
            <a:chExt cx="3784617" cy="511696"/>
          </a:xfrm>
        </p:grpSpPr>
        <p:sp>
          <p:nvSpPr>
            <p:cNvPr id="194" name="Google Shape;194;p22"/>
            <p:cNvSpPr/>
            <p:nvPr/>
          </p:nvSpPr>
          <p:spPr>
            <a:xfrm>
              <a:off x="5921344" y="3212997"/>
              <a:ext cx="511696" cy="511696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pt-BR" sz="2400" b="0" i="0" u="none" strike="noStrike" cap="none">
                  <a:solidFill>
                    <a:schemeClr val="lt1"/>
                  </a:solidFill>
                  <a:latin typeface="Trebuchet MS" panose="020B0603020202020204" pitchFamily="34" charset="0"/>
                  <a:sym typeface="Arial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  <p:sp>
          <p:nvSpPr>
            <p:cNvPr id="197" name="Google Shape;197;p22"/>
            <p:cNvSpPr txBox="1"/>
            <p:nvPr/>
          </p:nvSpPr>
          <p:spPr>
            <a:xfrm>
              <a:off x="6620491" y="3293226"/>
              <a:ext cx="308547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pt-BR" sz="1600" b="0" i="0" u="none" strike="noStrike" cap="none" dirty="0">
                  <a:solidFill>
                    <a:schemeClr val="lt1"/>
                  </a:solidFill>
                  <a:latin typeface="Trebuchet MS" panose="020B0603020202020204" pitchFamily="34" charset="0"/>
                  <a:ea typeface="Trebuchet MS"/>
                  <a:cs typeface="Trebuchet MS"/>
                  <a:sym typeface="Trebuchet MS"/>
                </a:rPr>
                <a:t>Deixar o </a:t>
              </a:r>
              <a:r>
                <a:rPr lang="pt-BR" sz="1600" b="0" i="0" u="none" strike="noStrike" cap="none" dirty="0" err="1">
                  <a:solidFill>
                    <a:schemeClr val="lt1"/>
                  </a:solidFill>
                  <a:latin typeface="Trebuchet MS" panose="020B0603020202020204" pitchFamily="34" charset="0"/>
                  <a:ea typeface="Trebuchet MS"/>
                  <a:cs typeface="Trebuchet MS"/>
                  <a:sym typeface="Trebuchet MS"/>
                </a:rPr>
                <a:t>frontend</a:t>
              </a:r>
              <a:r>
                <a:rPr lang="pt-BR" sz="1600" b="0" i="0" u="none" strike="noStrike" cap="none" dirty="0">
                  <a:solidFill>
                    <a:schemeClr val="lt1"/>
                  </a:solidFill>
                  <a:latin typeface="Trebuchet MS" panose="020B0603020202020204" pitchFamily="34" charset="0"/>
                  <a:ea typeface="Trebuchet MS"/>
                  <a:cs typeface="Trebuchet MS"/>
                  <a:sym typeface="Trebuchet MS"/>
                </a:rPr>
                <a:t> responsivo</a:t>
              </a:r>
              <a:endParaRPr sz="1400" b="0" i="0" u="none" strike="noStrike" cap="none" dirty="0">
                <a:solidFill>
                  <a:srgbClr val="000000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AE6A02C9-844E-BC57-5CA9-3DE4AEF9D21F}"/>
              </a:ext>
            </a:extLst>
          </p:cNvPr>
          <p:cNvGrpSpPr/>
          <p:nvPr/>
        </p:nvGrpSpPr>
        <p:grpSpPr>
          <a:xfrm>
            <a:off x="5921344" y="4617382"/>
            <a:ext cx="5363394" cy="511696"/>
            <a:chOff x="5921344" y="4617382"/>
            <a:chExt cx="5363394" cy="511696"/>
          </a:xfrm>
        </p:grpSpPr>
        <p:sp>
          <p:nvSpPr>
            <p:cNvPr id="195" name="Google Shape;195;p22"/>
            <p:cNvSpPr/>
            <p:nvPr/>
          </p:nvSpPr>
          <p:spPr>
            <a:xfrm>
              <a:off x="5921344" y="4617382"/>
              <a:ext cx="511696" cy="511696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pt-BR" sz="2400" b="0" i="0" u="none" strike="noStrike" cap="none">
                  <a:solidFill>
                    <a:schemeClr val="lt1"/>
                  </a:solidFill>
                  <a:latin typeface="Trebuchet MS" panose="020B0603020202020204" pitchFamily="34" charset="0"/>
                  <a:sym typeface="Arial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  <p:sp>
          <p:nvSpPr>
            <p:cNvPr id="199" name="Google Shape;199;p22"/>
            <p:cNvSpPr txBox="1"/>
            <p:nvPr/>
          </p:nvSpPr>
          <p:spPr>
            <a:xfrm>
              <a:off x="6546803" y="4703973"/>
              <a:ext cx="4737935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pt-BR" sz="1600" b="0" i="0" u="none" strike="noStrike" cap="none" dirty="0">
                  <a:solidFill>
                    <a:schemeClr val="lt1"/>
                  </a:solidFill>
                  <a:latin typeface="Trebuchet MS" panose="020B0603020202020204" pitchFamily="34" charset="0"/>
                  <a:ea typeface="Trebuchet MS"/>
                  <a:cs typeface="Trebuchet MS"/>
                  <a:sym typeface="Trebuchet MS"/>
                </a:rPr>
                <a:t>Colocar mais informações dos pacientes e sessões</a:t>
              </a:r>
              <a:endParaRPr sz="1400" b="0" i="0" u="none" strike="noStrike" cap="none" dirty="0">
                <a:solidFill>
                  <a:srgbClr val="000000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F59AA7E-66A5-0227-0B40-36750EB568CB}"/>
              </a:ext>
            </a:extLst>
          </p:cNvPr>
          <p:cNvGrpSpPr/>
          <p:nvPr/>
        </p:nvGrpSpPr>
        <p:grpSpPr>
          <a:xfrm>
            <a:off x="5921344" y="1795889"/>
            <a:ext cx="4794005" cy="511696"/>
            <a:chOff x="5921344" y="1795889"/>
            <a:chExt cx="4794005" cy="511696"/>
          </a:xfrm>
        </p:grpSpPr>
        <p:sp>
          <p:nvSpPr>
            <p:cNvPr id="196" name="Google Shape;196;p22"/>
            <p:cNvSpPr/>
            <p:nvPr/>
          </p:nvSpPr>
          <p:spPr>
            <a:xfrm>
              <a:off x="5921344" y="1795889"/>
              <a:ext cx="511696" cy="511696"/>
            </a:xfrm>
            <a:prstGeom prst="roundRect">
              <a:avLst>
                <a:gd name="adj" fmla="val 16667"/>
              </a:avLst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pt-BR" sz="2400" b="0" i="0" u="none" strike="noStrike" cap="none" dirty="0">
                  <a:solidFill>
                    <a:schemeClr val="lt1"/>
                  </a:solidFill>
                  <a:latin typeface="Trebuchet MS" panose="020B0603020202020204" pitchFamily="34" charset="0"/>
                  <a:sym typeface="Arial"/>
                </a:rPr>
                <a:t>1</a:t>
              </a:r>
              <a:endParaRPr sz="1400" b="0" i="0" u="none" strike="noStrike" cap="none" dirty="0">
                <a:solidFill>
                  <a:srgbClr val="000000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  <p:sp>
          <p:nvSpPr>
            <p:cNvPr id="201" name="Google Shape;201;p22"/>
            <p:cNvSpPr txBox="1"/>
            <p:nvPr/>
          </p:nvSpPr>
          <p:spPr>
            <a:xfrm>
              <a:off x="6546803" y="1882480"/>
              <a:ext cx="4168546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pt-BR" sz="1600" b="0" i="0" u="none" strike="noStrike" cap="none" dirty="0">
                  <a:solidFill>
                    <a:schemeClr val="lt1"/>
                  </a:solidFill>
                  <a:latin typeface="Trebuchet MS" panose="020B0603020202020204" pitchFamily="34" charset="0"/>
                  <a:ea typeface="Trebuchet MS"/>
                  <a:cs typeface="Trebuchet MS"/>
                  <a:sym typeface="Trebuchet MS"/>
                </a:rPr>
                <a:t>Integração de autenticação e autorização</a:t>
              </a:r>
              <a:endParaRPr sz="1400" b="0" i="0" u="none" strike="noStrike" cap="none" dirty="0">
                <a:solidFill>
                  <a:srgbClr val="000000"/>
                </a:solidFill>
                <a:latin typeface="Trebuchet MS" panose="020B0603020202020204" pitchFamily="34" charset="0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612</Words>
  <Application>Microsoft Office PowerPoint</Application>
  <PresentationFormat>Widescreen</PresentationFormat>
  <Paragraphs>80</Paragraphs>
  <Slides>10</Slides>
  <Notes>10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3" baseType="lpstr">
      <vt:lpstr>Arial</vt:lpstr>
      <vt:lpstr>Trebuchet MS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lucas.fonseca@igti.edu.br</dc:creator>
  <cp:lastModifiedBy>Marcelo Ramos</cp:lastModifiedBy>
  <cp:revision>9</cp:revision>
  <dcterms:created xsi:type="dcterms:W3CDTF">2019-09-06T18:34:24Z</dcterms:created>
  <dcterms:modified xsi:type="dcterms:W3CDTF">2022-08-31T00:18:37Z</dcterms:modified>
</cp:coreProperties>
</file>